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3"/>
    <p:sldMasterId id="2147483651" r:id="rId4"/>
    <p:sldMasterId id="214748365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</p:sldIdLst>
  <p:sldSz cy="5143500" cx="9144000"/>
  <p:notesSz cx="6797675" cy="9926625"/>
  <p:embeddedFontLst>
    <p:embeddedFont>
      <p:font typeface="Overlock"/>
      <p:regular r:id="rId70"/>
      <p:bold r:id="rId71"/>
      <p:italic r:id="rId72"/>
      <p:boldItalic r:id="rId73"/>
    </p:embeddedFont>
    <p:embeddedFont>
      <p:font typeface="Roboto"/>
      <p:regular r:id="rId74"/>
      <p:bold r:id="rId75"/>
      <p:italic r:id="rId76"/>
      <p:boldItalic r:id="rId77"/>
    </p:embeddedFont>
    <p:embeddedFont>
      <p:font typeface="Arial Narrow"/>
      <p:regular r:id="rId78"/>
      <p:bold r:id="rId79"/>
      <p:italic r:id="rId80"/>
      <p:boldItalic r:id="rId81"/>
    </p:embeddedFont>
    <p:embeddedFont>
      <p:font typeface="Noto Sans"/>
      <p:regular r:id="rId82"/>
      <p:bold r:id="rId83"/>
      <p:italic r:id="rId84"/>
      <p:boldItalic r:id="rId85"/>
    </p:embeddedFont>
    <p:embeddedFont>
      <p:font typeface="Corbel"/>
      <p:regular r:id="rId86"/>
      <p:bold r:id="rId87"/>
      <p:italic r:id="rId88"/>
      <p:boldItalic r:id="rId89"/>
    </p:embeddedFont>
    <p:embeddedFont>
      <p:font typeface="Fira Sans"/>
      <p:regular r:id="rId90"/>
      <p:bold r:id="rId91"/>
      <p:italic r:id="rId92"/>
      <p:boldItalic r:id="rId93"/>
    </p:embeddedFont>
    <p:embeddedFont>
      <p:font typeface="Fira Sans Light"/>
      <p:regular r:id="rId94"/>
      <p:bold r:id="rId95"/>
      <p:italic r:id="rId96"/>
      <p:boldItalic r:id="rId97"/>
    </p:embeddedFont>
    <p:embeddedFont>
      <p:font typeface="Roboto Mono"/>
      <p:regular r:id="rId98"/>
      <p:bold r:id="rId99"/>
      <p:italic r:id="rId100"/>
      <p:boldItalic r:id="rId10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2" roundtripDataSignature="AMtx7mhJO1XMTIxryv1q9rJZVCEbSb0f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102" Type="http://customschemas.google.com/relationships/presentationmetadata" Target="metadata"/><Relationship Id="rId101" Type="http://schemas.openxmlformats.org/officeDocument/2006/relationships/font" Target="fonts/RobotoMono-boldItalic.fntdata"/><Relationship Id="rId100" Type="http://schemas.openxmlformats.org/officeDocument/2006/relationships/font" Target="fonts/RobotoMono-italic.fntdata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95" Type="http://schemas.openxmlformats.org/officeDocument/2006/relationships/font" Target="fonts/FiraSansLight-bold.fntdata"/><Relationship Id="rId94" Type="http://schemas.openxmlformats.org/officeDocument/2006/relationships/font" Target="fonts/FiraSansLight-regular.fntdata"/><Relationship Id="rId97" Type="http://schemas.openxmlformats.org/officeDocument/2006/relationships/font" Target="fonts/FiraSansLight-boldItalic.fntdata"/><Relationship Id="rId96" Type="http://schemas.openxmlformats.org/officeDocument/2006/relationships/font" Target="fonts/FiraSansLight-italic.fntdata"/><Relationship Id="rId11" Type="http://schemas.openxmlformats.org/officeDocument/2006/relationships/slide" Target="slides/slide5.xml"/><Relationship Id="rId99" Type="http://schemas.openxmlformats.org/officeDocument/2006/relationships/font" Target="fonts/RobotoMono-bold.fntdata"/><Relationship Id="rId10" Type="http://schemas.openxmlformats.org/officeDocument/2006/relationships/slide" Target="slides/slide4.xml"/><Relationship Id="rId98" Type="http://schemas.openxmlformats.org/officeDocument/2006/relationships/font" Target="fonts/RobotoMono-regular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91" Type="http://schemas.openxmlformats.org/officeDocument/2006/relationships/font" Target="fonts/FiraSans-bold.fntdata"/><Relationship Id="rId90" Type="http://schemas.openxmlformats.org/officeDocument/2006/relationships/font" Target="fonts/FiraSans-regular.fntdata"/><Relationship Id="rId93" Type="http://schemas.openxmlformats.org/officeDocument/2006/relationships/font" Target="fonts/FiraSans-boldItalic.fntdata"/><Relationship Id="rId92" Type="http://schemas.openxmlformats.org/officeDocument/2006/relationships/font" Target="fonts/FiraSans-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84" Type="http://schemas.openxmlformats.org/officeDocument/2006/relationships/font" Target="fonts/NotoSans-italic.fntdata"/><Relationship Id="rId83" Type="http://schemas.openxmlformats.org/officeDocument/2006/relationships/font" Target="fonts/NotoSans-bold.fntdata"/><Relationship Id="rId86" Type="http://schemas.openxmlformats.org/officeDocument/2006/relationships/font" Target="fonts/Corbel-regular.fntdata"/><Relationship Id="rId85" Type="http://schemas.openxmlformats.org/officeDocument/2006/relationships/font" Target="fonts/NotoSans-boldItalic.fntdata"/><Relationship Id="rId88" Type="http://schemas.openxmlformats.org/officeDocument/2006/relationships/font" Target="fonts/Corbel-italic.fntdata"/><Relationship Id="rId87" Type="http://schemas.openxmlformats.org/officeDocument/2006/relationships/font" Target="fonts/Corbel-bold.fntdata"/><Relationship Id="rId89" Type="http://schemas.openxmlformats.org/officeDocument/2006/relationships/font" Target="fonts/Corbel-boldItalic.fntdata"/><Relationship Id="rId80" Type="http://schemas.openxmlformats.org/officeDocument/2006/relationships/font" Target="fonts/ArialNarrow-italic.fntdata"/><Relationship Id="rId82" Type="http://schemas.openxmlformats.org/officeDocument/2006/relationships/font" Target="fonts/NotoSans-regular.fntdata"/><Relationship Id="rId81" Type="http://schemas.openxmlformats.org/officeDocument/2006/relationships/font" Target="fonts/ArialNarrow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Overlock-boldItalic.fntdata"/><Relationship Id="rId72" Type="http://schemas.openxmlformats.org/officeDocument/2006/relationships/font" Target="fonts/Overlock-italic.fntdata"/><Relationship Id="rId75" Type="http://schemas.openxmlformats.org/officeDocument/2006/relationships/font" Target="fonts/Roboto-bold.fntdata"/><Relationship Id="rId74" Type="http://schemas.openxmlformats.org/officeDocument/2006/relationships/font" Target="fonts/Roboto-regular.fntdata"/><Relationship Id="rId77" Type="http://schemas.openxmlformats.org/officeDocument/2006/relationships/font" Target="fonts/Roboto-boldItalic.fntdata"/><Relationship Id="rId76" Type="http://schemas.openxmlformats.org/officeDocument/2006/relationships/font" Target="fonts/Roboto-italic.fntdata"/><Relationship Id="rId79" Type="http://schemas.openxmlformats.org/officeDocument/2006/relationships/font" Target="fonts/ArialNarrow-bold.fntdata"/><Relationship Id="rId78" Type="http://schemas.openxmlformats.org/officeDocument/2006/relationships/font" Target="fonts/ArialNarrow-regular.fntdata"/><Relationship Id="rId71" Type="http://schemas.openxmlformats.org/officeDocument/2006/relationships/font" Target="fonts/Overlock-bold.fntdata"/><Relationship Id="rId70" Type="http://schemas.openxmlformats.org/officeDocument/2006/relationships/font" Target="fonts/Overlock-regular.fntdata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69" Type="http://schemas.openxmlformats.org/officeDocument/2006/relationships/slide" Target="slides/slide6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9" Type="http://schemas.openxmlformats.org/officeDocument/2006/relationships/slide" Target="slides/slide53.xml"/><Relationship Id="rId58" Type="http://schemas.openxmlformats.org/officeDocument/2006/relationships/slide" Target="slides/slide5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22281" y="1241425"/>
            <a:ext cx="59529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:notes"/>
          <p:cNvSpPr txBox="1"/>
          <p:nvPr>
            <p:ph idx="1" type="body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5" name="Google Shape;175;p1:notes"/>
          <p:cNvSpPr/>
          <p:nvPr>
            <p:ph idx="2" type="sldImg"/>
          </p:nvPr>
        </p:nvSpPr>
        <p:spPr>
          <a:xfrm>
            <a:off x="422281" y="1241425"/>
            <a:ext cx="59529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009aef704f_0_259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g3009aef704f_0_259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009aef704f_0_265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g3009aef704f_0_265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009aef704f_0_410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3009aef704f_0_410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009aef704f_0_415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8" name="Google Shape;298;g3009aef704f_0_415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009aef704f_0_427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1" name="Google Shape;311;g3009aef704f_0_427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009aef704f_0_435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320" name="Google Shape;320;g3009aef704f_0_435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009aef704f_0_446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332" name="Google Shape;332;g3009aef704f_0_446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009aef704f_0_45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6" name="Google Shape;346;g3009aef704f_0_45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009aef704f_0_468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6" name="Google Shape;356;g3009aef704f_0_468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009aef704f_0_48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6" name="Google Shape;366;g3009aef704f_0_48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027b70290e_0_122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3027b70290e_0_122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009aef704f_0_502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380" name="Google Shape;380;g3009aef704f_0_502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009aef704f_0_477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390" name="Google Shape;390;g3009aef704f_0_477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009aef704f_0_511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03" name="Google Shape;403;g3009aef704f_0_511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009aef704f_0_51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12" name="Google Shape;412;g3009aef704f_0_51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029037f252_0_5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21" name="Google Shape;421;g3029037f252_0_5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3029037f252_0_14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30" name="Google Shape;430;g3029037f252_0_14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3029037f252_0_25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41" name="Google Shape;441;g3029037f252_0_25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3029037f252_0_36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50" name="Google Shape;450;g3029037f252_0_36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3029037f252_0_45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59" name="Google Shape;459;g3029037f252_0_45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3009aef704f_0_1014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9" name="Google Shape;469;g3009aef704f_0_1014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027b70290e_0_133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g3027b70290e_0_133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3009aef704f_0_526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77" name="Google Shape;477;g3009aef704f_0_526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2f5786ea597_0_197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g2f5786ea597_0_197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:notes"/>
          <p:cNvSpPr txBox="1"/>
          <p:nvPr>
            <p:ph idx="1" type="body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I1. (Meta)data use a formal, accessible, shared, and broadly applicable </a:t>
            </a:r>
            <a:r>
              <a:rPr b="1" lang="en-US"/>
              <a:t>language for knowledge representation</a:t>
            </a:r>
            <a:r>
              <a:rPr lang="en-US"/>
              <a:t>.</a:t>
            </a:r>
            <a:endParaRPr/>
          </a:p>
        </p:txBody>
      </p:sp>
      <p:sp>
        <p:nvSpPr>
          <p:cNvPr id="497" name="Google Shape;497;p2:notes"/>
          <p:cNvSpPr/>
          <p:nvPr>
            <p:ph idx="2" type="sldImg"/>
          </p:nvPr>
        </p:nvSpPr>
        <p:spPr>
          <a:xfrm>
            <a:off x="422281" y="1241425"/>
            <a:ext cx="59529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98b94d192c_0_245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7" name="Google Shape;507;g198b94d192c_0_245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198c90ac47f_0_141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5" name="Google Shape;545;g198c90ac47f_0_141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6" name="Google Shape;546;g198c90ac47f_0_141:notes"/>
          <p:cNvSpPr txBox="1"/>
          <p:nvPr>
            <p:ph idx="12" type="sldNum"/>
          </p:nvPr>
        </p:nvSpPr>
        <p:spPr>
          <a:xfrm>
            <a:off x="3849688" y="942975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2b4943991d1_1_91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02" name="Google Shape;602;g2b4943991d1_1_91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g3009aef704f_0_758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23" name="Google Shape;623;g3009aef704f_0_758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3009aef704f_0_780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1" name="Google Shape;631;g3009aef704f_0_780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3027b70290e_0_63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4" name="Google Shape;644;g3027b70290e_0_63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3027b70290e_0_78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60" name="Google Shape;660;g3027b70290e_0_78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027b70290e_0_145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3027b70290e_0_145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3027b70290e_0_88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71" name="Google Shape;671;g3027b70290e_0_88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3027b70290e_0_3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1" name="Google Shape;681;g3027b70290e_0_3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027b70290e_0_103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4" name="Google Shape;694;g3027b70290e_0_103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027b70290e_0_7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9" name="Google Shape;709;g3027b70290e_0_7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3027b70290e_0_24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20" name="Google Shape;720;g3027b70290e_0_24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2fb3a00729f_0_4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30" name="Google Shape;730;g2fb3a00729f_0_4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2f5786ea597_0_630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5" name="Google Shape;745;g2f5786ea597_0_630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2f5786ea597_0_45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57" name="Google Shape;757;g2f5786ea597_0_45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2fdd804483d_0_5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68" name="Google Shape;768;g2fdd804483d_0_5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2f5786ea597_0_44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0" name="Google Shape;780;g2f5786ea597_0_44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027b70290e_0_156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g3027b70290e_0_156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2f5786ea597_0_484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89" name="Google Shape;789;g2f5786ea597_0_484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2f5786ea597_0_493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00" name="Google Shape;800;g2f5786ea597_0_493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2b920e3d40c_0_0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12" name="Google Shape;812;g2b920e3d40c_0_0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g2f5786ea597_0_547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24" name="Google Shape;824;g2f5786ea597_0_547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2b920e3d40c_0_18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32" name="Google Shape;832;g2b920e3d40c_0_18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2b920e3d40c_0_7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41" name="Google Shape;841;g2b920e3d40c_0_7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g2f5786ea597_0_539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50" name="Google Shape;850;g2f5786ea597_0_539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g3009aef704f_0_978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9" name="Google Shape;869;g3009aef704f_0_978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0" name="Google Shape;870;g3009aef704f_0_978:notes"/>
          <p:cNvSpPr txBox="1"/>
          <p:nvPr>
            <p:ph idx="12" type="sldNum"/>
          </p:nvPr>
        </p:nvSpPr>
        <p:spPr>
          <a:xfrm>
            <a:off x="3849688" y="9429750"/>
            <a:ext cx="2946300" cy="496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009aef704f_0_997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009aef704f_0_997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Google Shape;881;g3009aef704f_0_997:notes"/>
          <p:cNvSpPr txBox="1"/>
          <p:nvPr>
            <p:ph idx="12" type="sldNum"/>
          </p:nvPr>
        </p:nvSpPr>
        <p:spPr>
          <a:xfrm>
            <a:off x="3849688" y="9429750"/>
            <a:ext cx="2946300" cy="496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2f5786ea597_1_0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2f5786ea597_1_0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0" name="Google Shape;890;g2f5786ea597_1_0:notes"/>
          <p:cNvSpPr txBox="1"/>
          <p:nvPr>
            <p:ph idx="12" type="sldNum"/>
          </p:nvPr>
        </p:nvSpPr>
        <p:spPr>
          <a:xfrm>
            <a:off x="3849688" y="9429750"/>
            <a:ext cx="2946300" cy="496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027b70290e_0_167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g3027b70290e_0_167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3029d4b0444_0_25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Google Shape;898;g3029d4b0444_0_25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9" name="Google Shape;899;g3029d4b0444_0_25:notes"/>
          <p:cNvSpPr txBox="1"/>
          <p:nvPr>
            <p:ph idx="12" type="sldNum"/>
          </p:nvPr>
        </p:nvSpPr>
        <p:spPr>
          <a:xfrm>
            <a:off x="3849688" y="9429750"/>
            <a:ext cx="2946300" cy="496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3029d4b0444_0_10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3029d4b0444_0_10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8" name="Google Shape;908;g3029d4b0444_0_10:notes"/>
          <p:cNvSpPr txBox="1"/>
          <p:nvPr>
            <p:ph idx="12" type="sldNum"/>
          </p:nvPr>
        </p:nvSpPr>
        <p:spPr>
          <a:xfrm>
            <a:off x="3849688" y="9429750"/>
            <a:ext cx="2946300" cy="496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3029d4b0444_0_0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3029d4b0444_0_0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8" name="Google Shape;918;g3029d4b0444_0_0:notes"/>
          <p:cNvSpPr txBox="1"/>
          <p:nvPr>
            <p:ph idx="12" type="sldNum"/>
          </p:nvPr>
        </p:nvSpPr>
        <p:spPr>
          <a:xfrm>
            <a:off x="3849688" y="9429750"/>
            <a:ext cx="2946300" cy="496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1:notes"/>
          <p:cNvSpPr txBox="1"/>
          <p:nvPr>
            <p:ph idx="1" type="body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26" name="Google Shape;926;p11:notes"/>
          <p:cNvSpPr/>
          <p:nvPr>
            <p:ph idx="2" type="sldImg"/>
          </p:nvPr>
        </p:nvSpPr>
        <p:spPr>
          <a:xfrm>
            <a:off x="422281" y="1241425"/>
            <a:ext cx="59529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009aef704f_0_271:notes"/>
          <p:cNvSpPr txBox="1"/>
          <p:nvPr>
            <p:ph idx="1" type="body"/>
          </p:nvPr>
        </p:nvSpPr>
        <p:spPr>
          <a:xfrm>
            <a:off x="679450" y="4776788"/>
            <a:ext cx="5438700" cy="39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3009aef704f_0_271:notes"/>
          <p:cNvSpPr/>
          <p:nvPr>
            <p:ph idx="2" type="sldImg"/>
          </p:nvPr>
        </p:nvSpPr>
        <p:spPr>
          <a:xfrm>
            <a:off x="422268" y="1241425"/>
            <a:ext cx="5953200" cy="3349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009aef704f_0_651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g3009aef704f_0_651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009aef704f_0_252:notes"/>
          <p:cNvSpPr/>
          <p:nvPr>
            <p:ph idx="2" type="sldImg"/>
          </p:nvPr>
        </p:nvSpPr>
        <p:spPr>
          <a:xfrm>
            <a:off x="377946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g3009aef704f_0_252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>
  <p:cSld name="Vertikaler Titel und Tex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/>
          <p:nvPr/>
        </p:nvSpPr>
        <p:spPr>
          <a:xfrm>
            <a:off x="303262" y="2711741"/>
            <a:ext cx="5843700" cy="97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oogle Shape;87;g2f5786ea597_0_229"/>
          <p:cNvGrpSpPr/>
          <p:nvPr/>
        </p:nvGrpSpPr>
        <p:grpSpPr>
          <a:xfrm>
            <a:off x="-78" y="-6350"/>
            <a:ext cx="9144178" cy="5149935"/>
            <a:chOff x="-104" y="-8467"/>
            <a:chExt cx="12192237" cy="6866580"/>
          </a:xfrm>
        </p:grpSpPr>
        <p:cxnSp>
          <p:nvCxnSpPr>
            <p:cNvPr id="88" name="Google Shape;88;g2f5786ea597_0_229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" name="Google Shape;89;g2f5786ea597_0_229"/>
            <p:cNvCxnSpPr/>
            <p:nvPr/>
          </p:nvCxnSpPr>
          <p:spPr>
            <a:xfrm flipH="1">
              <a:off x="7425125" y="3681413"/>
              <a:ext cx="4763700" cy="317670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0" name="Google Shape;90;g2f5786ea597_0_229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0"/>
              </a:schemeClr>
            </a:solidFill>
            <a:ln>
              <a:noFill/>
            </a:ln>
          </p:spPr>
        </p:sp>
        <p:sp>
          <p:nvSpPr>
            <p:cNvPr id="91" name="Google Shape;91;g2f5786ea597_0_229"/>
            <p:cNvSpPr/>
            <p:nvPr/>
          </p:nvSpPr>
          <p:spPr>
            <a:xfrm>
              <a:off x="9603442" y="-8467"/>
              <a:ext cx="258617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92" name="Google Shape;92;g2f5786ea597_0_229"/>
            <p:cNvSpPr/>
            <p:nvPr/>
          </p:nvSpPr>
          <p:spPr>
            <a:xfrm>
              <a:off x="8932333" y="3048000"/>
              <a:ext cx="3259800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0"/>
              </a:schemeClr>
            </a:solidFill>
            <a:ln>
              <a:noFill/>
            </a:ln>
          </p:spPr>
          <p:txBody>
            <a:bodyPr anchorCtr="0" anchor="ctr" bIns="71100" lIns="71100" spcFirstLastPara="1" rIns="71100" wrap="square" tIns="711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g2f5786ea597_0_229"/>
            <p:cNvSpPr/>
            <p:nvPr/>
          </p:nvSpPr>
          <p:spPr>
            <a:xfrm>
              <a:off x="9334500" y="-8467"/>
              <a:ext cx="2850868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E28">
                <a:alpha val="69800"/>
              </a:srgbClr>
            </a:solidFill>
            <a:ln>
              <a:noFill/>
            </a:ln>
          </p:spPr>
        </p:sp>
        <p:sp>
          <p:nvSpPr>
            <p:cNvPr id="94" name="Google Shape;94;g2f5786ea597_0_229"/>
            <p:cNvSpPr/>
            <p:nvPr/>
          </p:nvSpPr>
          <p:spPr>
            <a:xfrm>
              <a:off x="10898730" y="-8467"/>
              <a:ext cx="1290094" cy="68580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F9B266">
                <a:alpha val="69800"/>
              </a:srgbClr>
            </a:solidFill>
            <a:ln>
              <a:noFill/>
            </a:ln>
          </p:spPr>
        </p:sp>
        <p:sp>
          <p:nvSpPr>
            <p:cNvPr id="95" name="Google Shape;95;g2f5786ea597_0_229"/>
            <p:cNvSpPr/>
            <p:nvPr/>
          </p:nvSpPr>
          <p:spPr>
            <a:xfrm>
              <a:off x="10938999" y="-8467"/>
              <a:ext cx="1249825" cy="68580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9"/>
              </a:schemeClr>
            </a:solidFill>
            <a:ln>
              <a:noFill/>
            </a:ln>
          </p:spPr>
        </p:sp>
        <p:sp>
          <p:nvSpPr>
            <p:cNvPr id="96" name="Google Shape;96;g2f5786ea597_0_229"/>
            <p:cNvSpPr/>
            <p:nvPr/>
          </p:nvSpPr>
          <p:spPr>
            <a:xfrm>
              <a:off x="10371666" y="3589867"/>
              <a:ext cx="1817100" cy="326820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71100" lIns="71100" spcFirstLastPara="1" rIns="71100" wrap="square" tIns="711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Google Shape;97;g2f5786ea597_0_229"/>
            <p:cNvSpPr/>
            <p:nvPr/>
          </p:nvSpPr>
          <p:spPr>
            <a:xfrm rot="10800000">
              <a:off x="-104" y="54"/>
              <a:ext cx="842700" cy="566610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4710"/>
              </a:schemeClr>
            </a:solidFill>
            <a:ln>
              <a:noFill/>
            </a:ln>
          </p:spPr>
          <p:txBody>
            <a:bodyPr anchorCtr="0" anchor="ctr" bIns="71100" lIns="71100" spcFirstLastPara="1" rIns="71100" wrap="square" tIns="711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" name="Google Shape;98;g2f5786ea597_0_229"/>
          <p:cNvSpPr txBox="1"/>
          <p:nvPr>
            <p:ph type="ctrTitle"/>
          </p:nvPr>
        </p:nvSpPr>
        <p:spPr>
          <a:xfrm>
            <a:off x="1130300" y="1803401"/>
            <a:ext cx="5825400" cy="12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Trebuchet MS"/>
              <a:buNone/>
              <a:defRPr sz="4200">
                <a:solidFill>
                  <a:schemeClr val="accent1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9" name="Google Shape;99;g2f5786ea597_0_229"/>
          <p:cNvSpPr txBox="1"/>
          <p:nvPr>
            <p:ph idx="1" type="subTitle"/>
          </p:nvPr>
        </p:nvSpPr>
        <p:spPr>
          <a:xfrm>
            <a:off x="1130300" y="3038125"/>
            <a:ext cx="5825400" cy="8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lvl="0" rtl="0" algn="r">
              <a:spcBef>
                <a:spcPts val="800"/>
              </a:spcBef>
              <a:spcAft>
                <a:spcPts val="0"/>
              </a:spcAft>
              <a:buSzPts val="1100"/>
              <a:buNone/>
              <a:defRPr>
                <a:solidFill>
                  <a:srgbClr val="7F7F7F"/>
                </a:solidFill>
              </a:defRPr>
            </a:lvl1pPr>
            <a:lvl2pPr lvl="1" rtl="0" algn="ctr">
              <a:spcBef>
                <a:spcPts val="800"/>
              </a:spcBef>
              <a:spcAft>
                <a:spcPts val="0"/>
              </a:spcAft>
              <a:buSzPts val="10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80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800"/>
              </a:spcBef>
              <a:spcAft>
                <a:spcPts val="0"/>
              </a:spcAft>
              <a:buSzPts val="7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800"/>
              </a:spcBef>
              <a:spcAft>
                <a:spcPts val="0"/>
              </a:spcAft>
              <a:buSzPts val="7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800"/>
              </a:spcBef>
              <a:spcAft>
                <a:spcPts val="0"/>
              </a:spcAft>
              <a:buSzPts val="7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800"/>
              </a:spcBef>
              <a:spcAft>
                <a:spcPts val="0"/>
              </a:spcAft>
              <a:buSzPts val="7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800"/>
              </a:spcBef>
              <a:spcAft>
                <a:spcPts val="0"/>
              </a:spcAft>
              <a:buSzPts val="7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800"/>
              </a:spcBef>
              <a:spcAft>
                <a:spcPts val="0"/>
              </a:spcAft>
              <a:buSzPts val="7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0" name="Google Shape;100;g2f5786ea597_0_229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f5786ea597_0_246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  <a:defRPr sz="28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g2f5786ea597_0_246"/>
          <p:cNvSpPr txBox="1"/>
          <p:nvPr>
            <p:ph idx="1" type="body"/>
          </p:nvPr>
        </p:nvSpPr>
        <p:spPr>
          <a:xfrm>
            <a:off x="508000" y="1620442"/>
            <a:ext cx="6447600" cy="2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04" name="Google Shape;104;g2f5786ea597_0_246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f5786ea597_0_252"/>
          <p:cNvSpPr txBox="1"/>
          <p:nvPr>
            <p:ph type="title"/>
          </p:nvPr>
        </p:nvSpPr>
        <p:spPr>
          <a:xfrm>
            <a:off x="508001" y="2025650"/>
            <a:ext cx="6447600" cy="13701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Trebuchet MS"/>
              <a:buNone/>
              <a:defRPr b="0" sz="3100" cap="none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g2f5786ea597_0_252"/>
          <p:cNvSpPr txBox="1"/>
          <p:nvPr>
            <p:ph idx="1" type="body"/>
          </p:nvPr>
        </p:nvSpPr>
        <p:spPr>
          <a:xfrm>
            <a:off x="508001" y="3395586"/>
            <a:ext cx="64476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200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8" name="Google Shape;108;g2f5786ea597_0_252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f5786ea597_0_258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g2f5786ea597_0_258"/>
          <p:cNvSpPr txBox="1"/>
          <p:nvPr>
            <p:ph idx="1" type="body"/>
          </p:nvPr>
        </p:nvSpPr>
        <p:spPr>
          <a:xfrm>
            <a:off x="508001" y="1620442"/>
            <a:ext cx="3138000" cy="2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12" name="Google Shape;112;g2f5786ea597_0_258"/>
          <p:cNvSpPr txBox="1"/>
          <p:nvPr>
            <p:ph idx="2" type="body"/>
          </p:nvPr>
        </p:nvSpPr>
        <p:spPr>
          <a:xfrm>
            <a:off x="3817478" y="1620442"/>
            <a:ext cx="3138000" cy="2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13" name="Google Shape;113;g2f5786ea597_0_258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f5786ea597_0_265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" name="Google Shape;116;g2f5786ea597_0_265"/>
          <p:cNvSpPr txBox="1"/>
          <p:nvPr>
            <p:ph idx="1" type="body"/>
          </p:nvPr>
        </p:nvSpPr>
        <p:spPr>
          <a:xfrm>
            <a:off x="506809" y="1620737"/>
            <a:ext cx="31392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500"/>
              <a:buNone/>
              <a:defRPr b="0" sz="1900"/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600"/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17" name="Google Shape;117;g2f5786ea597_0_265"/>
          <p:cNvSpPr txBox="1"/>
          <p:nvPr>
            <p:ph idx="2" type="body"/>
          </p:nvPr>
        </p:nvSpPr>
        <p:spPr>
          <a:xfrm>
            <a:off x="506809" y="2052934"/>
            <a:ext cx="3139200" cy="24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18" name="Google Shape;118;g2f5786ea597_0_265"/>
          <p:cNvSpPr txBox="1"/>
          <p:nvPr>
            <p:ph idx="3" type="body"/>
          </p:nvPr>
        </p:nvSpPr>
        <p:spPr>
          <a:xfrm>
            <a:off x="3816287" y="1620737"/>
            <a:ext cx="31392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500"/>
              <a:buNone/>
              <a:defRPr b="0" sz="1900"/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200"/>
              <a:buNone/>
              <a:defRPr b="1" sz="1600"/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b="1" sz="1400"/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b="1" sz="1200"/>
            </a:lvl9pPr>
          </a:lstStyle>
          <a:p/>
        </p:txBody>
      </p:sp>
      <p:sp>
        <p:nvSpPr>
          <p:cNvPr id="119" name="Google Shape;119;g2f5786ea597_0_265"/>
          <p:cNvSpPr txBox="1"/>
          <p:nvPr>
            <p:ph idx="4" type="body"/>
          </p:nvPr>
        </p:nvSpPr>
        <p:spPr>
          <a:xfrm>
            <a:off x="3816288" y="2052934"/>
            <a:ext cx="3139200" cy="24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20" name="Google Shape;120;g2f5786ea597_0_265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f5786ea597_0_274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g2f5786ea597_0_274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f5786ea597_0_279"/>
          <p:cNvSpPr txBox="1"/>
          <p:nvPr>
            <p:ph type="title"/>
          </p:nvPr>
        </p:nvSpPr>
        <p:spPr>
          <a:xfrm>
            <a:off x="508001" y="1123953"/>
            <a:ext cx="2890800" cy="9591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Trebuchet MS"/>
              <a:buNone/>
              <a:defRPr sz="16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6" name="Google Shape;126;g2f5786ea597_0_279"/>
          <p:cNvSpPr txBox="1"/>
          <p:nvPr>
            <p:ph idx="1" type="body"/>
          </p:nvPr>
        </p:nvSpPr>
        <p:spPr>
          <a:xfrm>
            <a:off x="3570346" y="386193"/>
            <a:ext cx="3385200" cy="41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27" name="Google Shape;127;g2f5786ea597_0_279"/>
          <p:cNvSpPr txBox="1"/>
          <p:nvPr>
            <p:ph idx="2" type="body"/>
          </p:nvPr>
        </p:nvSpPr>
        <p:spPr>
          <a:xfrm>
            <a:off x="508001" y="2082802"/>
            <a:ext cx="2890800" cy="19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/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/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9pPr>
          </a:lstStyle>
          <a:p/>
        </p:txBody>
      </p:sp>
      <p:sp>
        <p:nvSpPr>
          <p:cNvPr id="128" name="Google Shape;128;g2f5786ea597_0_279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f5786ea597_0_286"/>
          <p:cNvSpPr txBox="1"/>
          <p:nvPr>
            <p:ph type="title"/>
          </p:nvPr>
        </p:nvSpPr>
        <p:spPr>
          <a:xfrm>
            <a:off x="508000" y="3600450"/>
            <a:ext cx="64476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Trebuchet MS"/>
              <a:buNone/>
              <a:defRPr b="0" sz="19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1" name="Google Shape;131;g2f5786ea597_0_286"/>
          <p:cNvSpPr/>
          <p:nvPr>
            <p:ph idx="2" type="pic"/>
          </p:nvPr>
        </p:nvSpPr>
        <p:spPr>
          <a:xfrm>
            <a:off x="508000" y="457200"/>
            <a:ext cx="6447600" cy="28845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g2f5786ea597_0_286"/>
          <p:cNvSpPr txBox="1"/>
          <p:nvPr>
            <p:ph idx="1" type="body"/>
          </p:nvPr>
        </p:nvSpPr>
        <p:spPr>
          <a:xfrm>
            <a:off x="508000" y="4025504"/>
            <a:ext cx="6447600" cy="5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700"/>
              <a:buNone/>
              <a:defRPr sz="900"/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800"/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700"/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700"/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700"/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700"/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700"/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600"/>
              <a:buNone/>
              <a:defRPr sz="700"/>
            </a:lvl9pPr>
          </a:lstStyle>
          <a:p/>
        </p:txBody>
      </p:sp>
      <p:sp>
        <p:nvSpPr>
          <p:cNvPr id="133" name="Google Shape;133;g2f5786ea597_0_286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f5786ea597_0_293"/>
          <p:cNvSpPr txBox="1"/>
          <p:nvPr>
            <p:ph type="title"/>
          </p:nvPr>
        </p:nvSpPr>
        <p:spPr>
          <a:xfrm>
            <a:off x="508001" y="457200"/>
            <a:ext cx="6447600" cy="255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Trebuchet MS"/>
              <a:buNone/>
              <a:defRPr b="0" sz="3400" cap="none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6" name="Google Shape;136;g2f5786ea597_0_293"/>
          <p:cNvSpPr txBox="1"/>
          <p:nvPr>
            <p:ph idx="1" type="body"/>
          </p:nvPr>
        </p:nvSpPr>
        <p:spPr>
          <a:xfrm>
            <a:off x="508001" y="3352800"/>
            <a:ext cx="6447600" cy="11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3F3F3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37" name="Google Shape;137;g2f5786ea597_0_293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f5786ea597_0_299"/>
          <p:cNvSpPr txBox="1"/>
          <p:nvPr>
            <p:ph type="title"/>
          </p:nvPr>
        </p:nvSpPr>
        <p:spPr>
          <a:xfrm>
            <a:off x="698501" y="457200"/>
            <a:ext cx="6070500" cy="22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Trebuchet MS"/>
              <a:buNone/>
              <a:defRPr b="0" sz="3400" cap="none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0" name="Google Shape;140;g2f5786ea597_0_299"/>
          <p:cNvSpPr txBox="1"/>
          <p:nvPr>
            <p:ph idx="1" type="body"/>
          </p:nvPr>
        </p:nvSpPr>
        <p:spPr>
          <a:xfrm>
            <a:off x="1024604" y="2724150"/>
            <a:ext cx="5418600" cy="2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000"/>
              <a:buFont typeface="Trebuchet MS"/>
              <a:buNone/>
              <a:defRPr sz="1200">
                <a:solidFill>
                  <a:srgbClr val="7F7F7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000"/>
              <a:buFont typeface="Trebuchet MS"/>
              <a:buNone/>
              <a:defRPr/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900"/>
              <a:buFont typeface="Trebuchet MS"/>
              <a:buNone/>
              <a:defRPr/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700"/>
              <a:buFont typeface="Trebuchet MS"/>
              <a:buNone/>
              <a:defRPr/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700"/>
              <a:buFont typeface="Trebuchet MS"/>
              <a:buNone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41" name="Google Shape;141;g2f5786ea597_0_299"/>
          <p:cNvSpPr txBox="1"/>
          <p:nvPr>
            <p:ph idx="2" type="body"/>
          </p:nvPr>
        </p:nvSpPr>
        <p:spPr>
          <a:xfrm>
            <a:off x="508001" y="3352800"/>
            <a:ext cx="6447600" cy="11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3F3F3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2" name="Google Shape;142;g2f5786ea597_0_299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3" name="Google Shape;143;g2f5786ea597_0_299"/>
          <p:cNvSpPr txBox="1"/>
          <p:nvPr/>
        </p:nvSpPr>
        <p:spPr>
          <a:xfrm>
            <a:off x="406402" y="592784"/>
            <a:ext cx="457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200" u="none" cap="none" strike="noStrike">
                <a:solidFill>
                  <a:srgbClr val="F9B26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100"/>
          </a:p>
        </p:txBody>
      </p:sp>
      <p:sp>
        <p:nvSpPr>
          <p:cNvPr id="144" name="Google Shape;144;g2f5786ea597_0_299"/>
          <p:cNvSpPr txBox="1"/>
          <p:nvPr/>
        </p:nvSpPr>
        <p:spPr>
          <a:xfrm>
            <a:off x="6669758" y="2164917"/>
            <a:ext cx="457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200" u="none" cap="none" strike="noStrike">
                <a:solidFill>
                  <a:srgbClr val="F9B266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100" u="none" cap="none" strike="noStrike">
              <a:solidFill>
                <a:srgbClr val="F9B26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Vertikaler Titel und Text">
  <p:cSld name="1_Vertikaler Titel und 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9"/>
          <p:cNvSpPr/>
          <p:nvPr/>
        </p:nvSpPr>
        <p:spPr>
          <a:xfrm>
            <a:off x="303262" y="2711741"/>
            <a:ext cx="5843700" cy="97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f5786ea597_0_308"/>
          <p:cNvSpPr txBox="1"/>
          <p:nvPr>
            <p:ph type="title"/>
          </p:nvPr>
        </p:nvSpPr>
        <p:spPr>
          <a:xfrm>
            <a:off x="508001" y="1448991"/>
            <a:ext cx="6447600" cy="19467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Trebuchet MS"/>
              <a:buNone/>
              <a:defRPr b="0" sz="3400" cap="none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7" name="Google Shape;147;g2f5786ea597_0_308"/>
          <p:cNvSpPr txBox="1"/>
          <p:nvPr>
            <p:ph idx="1" type="body"/>
          </p:nvPr>
        </p:nvSpPr>
        <p:spPr>
          <a:xfrm>
            <a:off x="508001" y="3395586"/>
            <a:ext cx="6447600" cy="11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3F3F3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8" name="Google Shape;148;g2f5786ea597_0_308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Name Card">
  <p:cSld name="Quote Name Card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f5786ea597_0_314"/>
          <p:cNvSpPr txBox="1"/>
          <p:nvPr>
            <p:ph type="title"/>
          </p:nvPr>
        </p:nvSpPr>
        <p:spPr>
          <a:xfrm>
            <a:off x="698501" y="457200"/>
            <a:ext cx="6070500" cy="22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Trebuchet MS"/>
              <a:buNone/>
              <a:defRPr b="0" sz="3400" cap="none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1" name="Google Shape;151;g2f5786ea597_0_314"/>
          <p:cNvSpPr txBox="1"/>
          <p:nvPr>
            <p:ph idx="1" type="body"/>
          </p:nvPr>
        </p:nvSpPr>
        <p:spPr>
          <a:xfrm>
            <a:off x="507999" y="3009900"/>
            <a:ext cx="64476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500"/>
              <a:buFont typeface="Trebuchet MS"/>
              <a:buNone/>
              <a:defRPr sz="1900">
                <a:solidFill>
                  <a:srgbClr val="3F3F3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000"/>
              <a:buFont typeface="Trebuchet MS"/>
              <a:buNone/>
              <a:defRPr/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900"/>
              <a:buFont typeface="Trebuchet MS"/>
              <a:buNone/>
              <a:defRPr/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700"/>
              <a:buFont typeface="Trebuchet MS"/>
              <a:buNone/>
              <a:defRPr/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700"/>
              <a:buFont typeface="Trebuchet MS"/>
              <a:buNone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52" name="Google Shape;152;g2f5786ea597_0_314"/>
          <p:cNvSpPr txBox="1"/>
          <p:nvPr>
            <p:ph idx="2" type="body"/>
          </p:nvPr>
        </p:nvSpPr>
        <p:spPr>
          <a:xfrm>
            <a:off x="508001" y="3395586"/>
            <a:ext cx="6447600" cy="11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7F7F7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3" name="Google Shape;153;g2f5786ea597_0_314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4" name="Google Shape;154;g2f5786ea597_0_314"/>
          <p:cNvSpPr txBox="1"/>
          <p:nvPr/>
        </p:nvSpPr>
        <p:spPr>
          <a:xfrm>
            <a:off x="406402" y="592784"/>
            <a:ext cx="457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200" u="none" cap="none" strike="noStrike">
                <a:solidFill>
                  <a:srgbClr val="F9B26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1100"/>
          </a:p>
        </p:txBody>
      </p:sp>
      <p:sp>
        <p:nvSpPr>
          <p:cNvPr id="155" name="Google Shape;155;g2f5786ea597_0_314"/>
          <p:cNvSpPr txBox="1"/>
          <p:nvPr/>
        </p:nvSpPr>
        <p:spPr>
          <a:xfrm>
            <a:off x="6669758" y="2164917"/>
            <a:ext cx="4572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200" u="none" cap="none" strike="noStrike">
                <a:solidFill>
                  <a:srgbClr val="F9B266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1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ue or False">
  <p:cSld name="True or False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f5786ea597_0_323"/>
          <p:cNvSpPr txBox="1"/>
          <p:nvPr>
            <p:ph type="title"/>
          </p:nvPr>
        </p:nvSpPr>
        <p:spPr>
          <a:xfrm>
            <a:off x="514349" y="457200"/>
            <a:ext cx="6441000" cy="22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Trebuchet MS"/>
              <a:buNone/>
              <a:defRPr b="0" sz="3400" cap="none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8" name="Google Shape;158;g2f5786ea597_0_323"/>
          <p:cNvSpPr txBox="1"/>
          <p:nvPr>
            <p:ph idx="1" type="body"/>
          </p:nvPr>
        </p:nvSpPr>
        <p:spPr>
          <a:xfrm>
            <a:off x="507999" y="3009900"/>
            <a:ext cx="64476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35550" lIns="71100" spcFirstLastPara="1" rIns="71100" wrap="square" tIns="35550">
            <a:no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500"/>
              <a:buFont typeface="Trebuchet MS"/>
              <a:buNone/>
              <a:defRPr sz="1900">
                <a:solidFill>
                  <a:schemeClr val="accent1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000"/>
              <a:buFont typeface="Trebuchet MS"/>
              <a:buNone/>
              <a:defRPr/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900"/>
              <a:buFont typeface="Trebuchet MS"/>
              <a:buNone/>
              <a:defRPr/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700"/>
              <a:buFont typeface="Trebuchet MS"/>
              <a:buNone/>
              <a:defRPr/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700"/>
              <a:buFont typeface="Trebuchet MS"/>
              <a:buNone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59" name="Google Shape;159;g2f5786ea597_0_323"/>
          <p:cNvSpPr txBox="1"/>
          <p:nvPr>
            <p:ph idx="2" type="body"/>
          </p:nvPr>
        </p:nvSpPr>
        <p:spPr>
          <a:xfrm>
            <a:off x="508001" y="3395586"/>
            <a:ext cx="6447600" cy="11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28600" lvl="0" marL="4572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7F7F7F"/>
                </a:solidFill>
              </a:defRPr>
            </a:lvl1pPr>
            <a:lvl2pPr indent="-228600" lvl="1" marL="914400" rtl="0" algn="l">
              <a:spcBef>
                <a:spcPts val="800"/>
              </a:spcBef>
              <a:spcAft>
                <a:spcPts val="0"/>
              </a:spcAft>
              <a:buSzPts val="11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800"/>
              </a:spcBef>
              <a:spcAft>
                <a:spcPts val="0"/>
              </a:spcAft>
              <a:buSzPts val="10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80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60" name="Google Shape;160;g2f5786ea597_0_323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f5786ea597_0_330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3" name="Google Shape;163;g2f5786ea597_0_330"/>
          <p:cNvSpPr txBox="1"/>
          <p:nvPr>
            <p:ph idx="1" type="body"/>
          </p:nvPr>
        </p:nvSpPr>
        <p:spPr>
          <a:xfrm rot="5400000">
            <a:off x="2276402" y="-148058"/>
            <a:ext cx="2910600" cy="6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64" name="Google Shape;164;g2f5786ea597_0_330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2f5786ea597_0_336"/>
          <p:cNvSpPr txBox="1"/>
          <p:nvPr>
            <p:ph type="title"/>
          </p:nvPr>
        </p:nvSpPr>
        <p:spPr>
          <a:xfrm rot="5400000">
            <a:off x="4495662" y="1937249"/>
            <a:ext cx="39387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7" name="Google Shape;167;g2f5786ea597_0_336"/>
          <p:cNvSpPr txBox="1"/>
          <p:nvPr>
            <p:ph idx="1" type="body"/>
          </p:nvPr>
        </p:nvSpPr>
        <p:spPr>
          <a:xfrm rot="5400000">
            <a:off x="1186264" y="-220950"/>
            <a:ext cx="3938700" cy="52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1pPr>
            <a:lvl2pPr indent="-298450" lvl="1" marL="914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2pPr>
            <a:lvl3pPr indent="-298450" lvl="2" marL="1371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3pPr>
            <a:lvl4pPr indent="-298450" lvl="3" marL="1828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4pPr>
            <a:lvl5pPr indent="-298450" lvl="4" marL="22860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5pPr>
            <a:lvl6pPr indent="-298450" lvl="5" marL="27432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6pPr>
            <a:lvl7pPr indent="-298450" lvl="6" marL="32004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7pPr>
            <a:lvl8pPr indent="-298450" lvl="7" marL="36576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8pPr>
            <a:lvl9pPr indent="-298450" lvl="8" marL="4114800" rtl="0" algn="l">
              <a:spcBef>
                <a:spcPts val="800"/>
              </a:spcBef>
              <a:spcAft>
                <a:spcPts val="0"/>
              </a:spcAft>
              <a:buSzPts val="1100"/>
              <a:buChar char="►"/>
              <a:defRPr/>
            </a:lvl9pPr>
          </a:lstStyle>
          <a:p/>
        </p:txBody>
      </p:sp>
      <p:sp>
        <p:nvSpPr>
          <p:cNvPr id="168" name="Google Shape;168;g2f5786ea597_0_336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009aef704f_0_6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Corbel"/>
              <a:buNone/>
              <a:defRPr b="1">
                <a:latin typeface="Corbel"/>
                <a:ea typeface="Corbel"/>
                <a:cs typeface="Corbel"/>
                <a:sym typeface="Corbe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2800"/>
              <a:buFont typeface="Corbel"/>
              <a:buNone/>
              <a:defRPr b="1">
                <a:solidFill>
                  <a:srgbClr val="BEBF32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71" name="Google Shape;171;g3009aef704f_0_6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rbel"/>
              <a:buChar char="●"/>
              <a:defRPr>
                <a:latin typeface="Corbel"/>
                <a:ea typeface="Corbel"/>
                <a:cs typeface="Corbel"/>
                <a:sym typeface="Corbel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  <a:defRPr>
                <a:latin typeface="Corbel"/>
                <a:ea typeface="Corbel"/>
                <a:cs typeface="Corbel"/>
                <a:sym typeface="Corbel"/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■"/>
              <a:defRPr>
                <a:latin typeface="Corbel"/>
                <a:ea typeface="Corbel"/>
                <a:cs typeface="Corbel"/>
                <a:sym typeface="Corbel"/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  <a:defRPr>
                <a:latin typeface="Corbel"/>
                <a:ea typeface="Corbel"/>
                <a:cs typeface="Corbel"/>
                <a:sym typeface="Corbel"/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  <a:defRPr>
                <a:latin typeface="Corbel"/>
                <a:ea typeface="Corbel"/>
                <a:cs typeface="Corbel"/>
                <a:sym typeface="Corbel"/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■"/>
              <a:defRPr>
                <a:latin typeface="Corbel"/>
                <a:ea typeface="Corbel"/>
                <a:cs typeface="Corbel"/>
                <a:sym typeface="Corbel"/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  <a:defRPr>
                <a:latin typeface="Corbel"/>
                <a:ea typeface="Corbel"/>
                <a:cs typeface="Corbel"/>
                <a:sym typeface="Corbel"/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  <a:defRPr>
                <a:latin typeface="Corbel"/>
                <a:ea typeface="Corbel"/>
                <a:cs typeface="Corbel"/>
                <a:sym typeface="Corbel"/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■"/>
              <a:defRPr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72" name="Google Shape;172;g3009aef704f_0_633"/>
          <p:cNvSpPr txBox="1"/>
          <p:nvPr>
            <p:ph idx="12" type="sldNum"/>
          </p:nvPr>
        </p:nvSpPr>
        <p:spPr>
          <a:xfrm>
            <a:off x="6843125" y="4894475"/>
            <a:ext cx="1999500" cy="22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i="0" sz="1000" u="none" cap="none" strike="noStrike"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201">
          <p15:clr>
            <a:srgbClr val="FA7B17"/>
          </p15:clr>
        </p15:guide>
        <p15:guide id="2" pos="2880">
          <p15:clr>
            <a:srgbClr val="FA7B17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5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Text" type="obj">
  <p:cSld name="OBJEC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6"/>
          <p:cNvSpPr txBox="1"/>
          <p:nvPr>
            <p:ph type="title"/>
          </p:nvPr>
        </p:nvSpPr>
        <p:spPr>
          <a:xfrm>
            <a:off x="311869" y="411511"/>
            <a:ext cx="801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  <a:defRPr b="1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6" name="Google Shape;36;p16"/>
          <p:cNvSpPr txBox="1"/>
          <p:nvPr>
            <p:ph idx="1" type="body"/>
          </p:nvPr>
        </p:nvSpPr>
        <p:spPr>
          <a:xfrm>
            <a:off x="311869" y="1355400"/>
            <a:ext cx="80100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492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►"/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492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–"/>
              <a:defRPr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–"/>
              <a:defRPr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»"/>
              <a:defRPr/>
            </a:lvl5pPr>
            <a:lvl6pPr indent="-31750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cxnSp>
        <p:nvCxnSpPr>
          <p:cNvPr id="37" name="Google Shape;37;p16"/>
          <p:cNvCxnSpPr/>
          <p:nvPr/>
        </p:nvCxnSpPr>
        <p:spPr>
          <a:xfrm>
            <a:off x="8161020" y="4937760"/>
            <a:ext cx="0" cy="1944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" name="Google Shape;38;p16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>
  <p:cSld name="Nur Titel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7"/>
          <p:cNvSpPr txBox="1"/>
          <p:nvPr>
            <p:ph type="title"/>
          </p:nvPr>
        </p:nvSpPr>
        <p:spPr>
          <a:xfrm>
            <a:off x="315420" y="387448"/>
            <a:ext cx="801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1" name="Google Shape;41;p17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2 Texte">
  <p:cSld name="Titel und 2 Texte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8"/>
          <p:cNvSpPr/>
          <p:nvPr/>
        </p:nvSpPr>
        <p:spPr>
          <a:xfrm>
            <a:off x="0" y="4967654"/>
            <a:ext cx="9144000" cy="175800"/>
          </a:xfrm>
          <a:prstGeom prst="rect">
            <a:avLst/>
          </a:prstGeom>
          <a:solidFill>
            <a:srgbClr val="EE7F00"/>
          </a:solidFill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8"/>
          <p:cNvSpPr txBox="1"/>
          <p:nvPr>
            <p:ph type="title"/>
          </p:nvPr>
        </p:nvSpPr>
        <p:spPr>
          <a:xfrm>
            <a:off x="315420" y="411511"/>
            <a:ext cx="801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5" name="Google Shape;45;p18"/>
          <p:cNvSpPr txBox="1"/>
          <p:nvPr>
            <p:ph idx="1" type="body"/>
          </p:nvPr>
        </p:nvSpPr>
        <p:spPr>
          <a:xfrm>
            <a:off x="315420" y="1355400"/>
            <a:ext cx="37794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492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►"/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492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–"/>
              <a:defRPr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-34925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•"/>
              <a:defRPr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-34925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–"/>
              <a:defRPr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-3492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»"/>
              <a:defRPr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-31750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6" name="Google Shape;46;p18"/>
          <p:cNvSpPr txBox="1"/>
          <p:nvPr>
            <p:ph idx="2" type="body"/>
          </p:nvPr>
        </p:nvSpPr>
        <p:spPr>
          <a:xfrm>
            <a:off x="4824833" y="1355400"/>
            <a:ext cx="37836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492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►"/>
              <a:defRPr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492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–"/>
              <a:defRPr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-34925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•"/>
              <a:defRPr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-34925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–"/>
              <a:defRPr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-3492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Char char="»"/>
              <a:defRPr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-31750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18"/>
          <p:cNvSpPr txBox="1"/>
          <p:nvPr/>
        </p:nvSpPr>
        <p:spPr>
          <a:xfrm>
            <a:off x="8224520" y="4992053"/>
            <a:ext cx="4167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Page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" name="Google Shape;49;p18"/>
          <p:cNvCxnSpPr/>
          <p:nvPr/>
        </p:nvCxnSpPr>
        <p:spPr>
          <a:xfrm>
            <a:off x="8161020" y="4967708"/>
            <a:ext cx="0" cy="1944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0" name="Google Shape;50;p18"/>
          <p:cNvSpPr txBox="1"/>
          <p:nvPr/>
        </p:nvSpPr>
        <p:spPr>
          <a:xfrm>
            <a:off x="0" y="4922813"/>
            <a:ext cx="39693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and tutorial on Metadata and SMPs for FAIR research software</a:t>
            </a:r>
            <a:endParaRPr b="0" i="0" sz="9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1" name="Google Shape;51;p18"/>
          <p:cNvSpPr txBox="1"/>
          <p:nvPr/>
        </p:nvSpPr>
        <p:spPr>
          <a:xfrm>
            <a:off x="4131581" y="4922813"/>
            <a:ext cx="39693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KI 2024</a:t>
            </a:r>
            <a:endParaRPr b="0" i="0" sz="9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98b94d192c_0_240"/>
          <p:cNvSpPr txBox="1"/>
          <p:nvPr>
            <p:ph type="title"/>
          </p:nvPr>
        </p:nvSpPr>
        <p:spPr>
          <a:xfrm>
            <a:off x="311700" y="742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None/>
              <a:defRPr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4" name="Google Shape;54;g198b94d192c_0_240"/>
          <p:cNvSpPr txBox="1"/>
          <p:nvPr>
            <p:ph idx="1" type="body"/>
          </p:nvPr>
        </p:nvSpPr>
        <p:spPr>
          <a:xfrm>
            <a:off x="311700" y="9121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492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►"/>
              <a:defRPr/>
            </a:lvl1pPr>
            <a:lvl2pPr indent="-3492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–"/>
              <a:defRPr/>
            </a:lvl2pPr>
            <a:lvl3pPr indent="-34925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•"/>
              <a:defRPr/>
            </a:lvl3pPr>
            <a:lvl4pPr indent="-34925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–"/>
              <a:defRPr/>
            </a:lvl4pPr>
            <a:lvl5pPr indent="-34925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»"/>
              <a:defRPr/>
            </a:lvl5pPr>
            <a:lvl6pPr indent="-33020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6pPr>
            <a:lvl7pPr indent="-33020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7pPr>
            <a:lvl8pPr indent="-33020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8pPr>
            <a:lvl9pPr indent="-33020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9pPr>
          </a:lstStyle>
          <a:p/>
        </p:txBody>
      </p:sp>
      <p:sp>
        <p:nvSpPr>
          <p:cNvPr id="55" name="Google Shape;55;g198b94d192c_0_240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g198b94d192c_0_240"/>
          <p:cNvSpPr txBox="1"/>
          <p:nvPr/>
        </p:nvSpPr>
        <p:spPr>
          <a:xfrm>
            <a:off x="8224520" y="4992053"/>
            <a:ext cx="4164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Page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g198b94d192c_0_240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09aef704f_0_23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g3009aef704f_0_23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Font typeface="Corbel"/>
              <a:buNone/>
              <a:defRPr sz="4200">
                <a:latin typeface="Corbel"/>
                <a:ea typeface="Corbel"/>
                <a:cs typeface="Corbel"/>
                <a:sym typeface="Corbe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1" name="Google Shape;61;g3009aef704f_0_235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Corbel"/>
              <a:buNone/>
              <a:defRPr sz="2100">
                <a:latin typeface="Corbel"/>
                <a:ea typeface="Corbel"/>
                <a:cs typeface="Corbel"/>
                <a:sym typeface="Corbel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2" name="Google Shape;62;g3009aef704f_0_23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1800"/>
              <a:buFont typeface="Corbel"/>
              <a:buChar char="●"/>
              <a:defRPr>
                <a:latin typeface="Corbel"/>
                <a:ea typeface="Corbel"/>
                <a:cs typeface="Corbel"/>
                <a:sym typeface="Corbel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BEBF32"/>
              </a:buClr>
              <a:buSzPts val="1400"/>
              <a:buFont typeface="Corbel"/>
              <a:buChar char="○"/>
              <a:defRPr>
                <a:latin typeface="Corbel"/>
                <a:ea typeface="Corbel"/>
                <a:cs typeface="Corbel"/>
                <a:sym typeface="Corbel"/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■"/>
              <a:defRPr>
                <a:latin typeface="Corbel"/>
                <a:ea typeface="Corbel"/>
                <a:cs typeface="Corbel"/>
                <a:sym typeface="Corbel"/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  <a:defRPr>
                <a:latin typeface="Corbel"/>
                <a:ea typeface="Corbel"/>
                <a:cs typeface="Corbel"/>
                <a:sym typeface="Corbel"/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  <a:defRPr>
                <a:latin typeface="Corbel"/>
                <a:ea typeface="Corbel"/>
                <a:cs typeface="Corbel"/>
                <a:sym typeface="Corbel"/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■"/>
              <a:defRPr>
                <a:latin typeface="Corbel"/>
                <a:ea typeface="Corbel"/>
                <a:cs typeface="Corbel"/>
                <a:sym typeface="Corbel"/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●"/>
              <a:defRPr>
                <a:latin typeface="Corbel"/>
                <a:ea typeface="Corbel"/>
                <a:cs typeface="Corbel"/>
                <a:sym typeface="Corbel"/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  <a:defRPr>
                <a:latin typeface="Corbel"/>
                <a:ea typeface="Corbel"/>
                <a:cs typeface="Corbel"/>
                <a:sym typeface="Corbel"/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■"/>
              <a:defRPr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f5786ea597_0_225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theme" Target="../theme/theme4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zb_med_GLO_3308 RZ.jpg" id="10" name="Google Shape;10;p12"/>
          <p:cNvPicPr preferRelativeResize="0"/>
          <p:nvPr/>
        </p:nvPicPr>
        <p:blipFill rotWithShape="1">
          <a:blip r:embed="rId1">
            <a:alphaModFix/>
          </a:blip>
          <a:srcRect b="31966" l="0" r="0" t="30743"/>
          <a:stretch/>
        </p:blipFill>
        <p:spPr>
          <a:xfrm>
            <a:off x="0" y="0"/>
            <a:ext cx="9144000" cy="38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2"/>
          <p:cNvSpPr/>
          <p:nvPr/>
        </p:nvSpPr>
        <p:spPr>
          <a:xfrm>
            <a:off x="303262" y="2711741"/>
            <a:ext cx="5843700" cy="97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" name="Google Shape;12;p12"/>
          <p:cNvCxnSpPr/>
          <p:nvPr/>
        </p:nvCxnSpPr>
        <p:spPr>
          <a:xfrm>
            <a:off x="0" y="3860614"/>
            <a:ext cx="9144000" cy="8700"/>
          </a:xfrm>
          <a:prstGeom prst="straightConnector1">
            <a:avLst/>
          </a:prstGeom>
          <a:noFill/>
          <a:ln cap="flat" cmpd="sng" w="76200">
            <a:solidFill>
              <a:srgbClr val="EE7F00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3" name="Google Shape;13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69198" y="3997565"/>
            <a:ext cx="1565432" cy="92258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/>
          <p:nvPr/>
        </p:nvSpPr>
        <p:spPr>
          <a:xfrm>
            <a:off x="0" y="4967654"/>
            <a:ext cx="9144000" cy="175800"/>
          </a:xfrm>
          <a:prstGeom prst="rect">
            <a:avLst/>
          </a:prstGeom>
          <a:solidFill>
            <a:srgbClr val="EE7F00"/>
          </a:solidFill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4"/>
          <p:cNvSpPr txBox="1"/>
          <p:nvPr>
            <p:ph type="title"/>
          </p:nvPr>
        </p:nvSpPr>
        <p:spPr>
          <a:xfrm>
            <a:off x="315420" y="387448"/>
            <a:ext cx="801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  <a:defRPr b="1" i="0" sz="2200" u="none" cap="none" strike="noStrik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14"/>
          <p:cNvSpPr txBox="1"/>
          <p:nvPr>
            <p:ph idx="1" type="body"/>
          </p:nvPr>
        </p:nvSpPr>
        <p:spPr>
          <a:xfrm>
            <a:off x="315420" y="1354015"/>
            <a:ext cx="80100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4925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900"/>
              <a:buFont typeface="Noto Sans"/>
              <a:buChar char="►"/>
              <a:defRPr b="0" i="0" sz="1900" u="none" cap="none" strike="noStrik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4925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Arial"/>
              <a:buChar char="–"/>
              <a:defRPr b="0" i="0" sz="1900" u="none" cap="none" strike="noStrik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-34925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-34925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Arial"/>
              <a:buChar char="–"/>
              <a:defRPr b="0" i="0" sz="1900" u="none" cap="none" strike="noStrik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-34925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Arial"/>
              <a:buChar char="»"/>
              <a:defRPr b="0" i="0" sz="1900" u="none" cap="none" strike="noStrik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14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6" name="Google Shape;26;p14"/>
          <p:cNvCxnSpPr/>
          <p:nvPr/>
        </p:nvCxnSpPr>
        <p:spPr>
          <a:xfrm>
            <a:off x="0" y="798870"/>
            <a:ext cx="9144000" cy="0"/>
          </a:xfrm>
          <a:prstGeom prst="straightConnector1">
            <a:avLst/>
          </a:prstGeom>
          <a:noFill/>
          <a:ln cap="flat" cmpd="sng" w="57150">
            <a:solidFill>
              <a:srgbClr val="FD7619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14"/>
          <p:cNvSpPr txBox="1"/>
          <p:nvPr/>
        </p:nvSpPr>
        <p:spPr>
          <a:xfrm>
            <a:off x="8224520" y="4992053"/>
            <a:ext cx="4167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Page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" name="Google Shape;28;p14"/>
          <p:cNvCxnSpPr/>
          <p:nvPr/>
        </p:nvCxnSpPr>
        <p:spPr>
          <a:xfrm>
            <a:off x="8161020" y="4967708"/>
            <a:ext cx="0" cy="1944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9" name="Google Shape;29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047789" y="146216"/>
            <a:ext cx="796785" cy="47166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4"/>
          <p:cNvSpPr txBox="1"/>
          <p:nvPr/>
        </p:nvSpPr>
        <p:spPr>
          <a:xfrm>
            <a:off x="0" y="4922813"/>
            <a:ext cx="39693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and tutorial on Metadata and SMPs for FAIR research software</a:t>
            </a:r>
            <a:endParaRPr b="0" i="0" sz="9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" name="Google Shape;31;p14"/>
          <p:cNvSpPr txBox="1"/>
          <p:nvPr/>
        </p:nvSpPr>
        <p:spPr>
          <a:xfrm>
            <a:off x="4131581" y="4922813"/>
            <a:ext cx="39693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KI 2024</a:t>
            </a:r>
            <a:endParaRPr b="0" i="0" sz="9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g2f5786ea597_0_205"/>
          <p:cNvGrpSpPr/>
          <p:nvPr/>
        </p:nvGrpSpPr>
        <p:grpSpPr>
          <a:xfrm>
            <a:off x="0" y="-6350"/>
            <a:ext cx="9144100" cy="5149935"/>
            <a:chOff x="0" y="-8467"/>
            <a:chExt cx="12192133" cy="6866580"/>
          </a:xfrm>
        </p:grpSpPr>
        <p:cxnSp>
          <p:nvCxnSpPr>
            <p:cNvPr id="65" name="Google Shape;65;g2f5786ea597_0_205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" name="Google Shape;66;g2f5786ea597_0_205"/>
            <p:cNvCxnSpPr/>
            <p:nvPr/>
          </p:nvCxnSpPr>
          <p:spPr>
            <a:xfrm flipH="1">
              <a:off x="7425125" y="3681413"/>
              <a:ext cx="4763700" cy="317670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67" name="Google Shape;67;g2f5786ea597_0_205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0"/>
              </a:schemeClr>
            </a:solidFill>
            <a:ln>
              <a:noFill/>
            </a:ln>
          </p:spPr>
        </p:sp>
        <p:sp>
          <p:nvSpPr>
            <p:cNvPr id="68" name="Google Shape;68;g2f5786ea597_0_205"/>
            <p:cNvSpPr/>
            <p:nvPr/>
          </p:nvSpPr>
          <p:spPr>
            <a:xfrm>
              <a:off x="9603442" y="-8467"/>
              <a:ext cx="258617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69" name="Google Shape;69;g2f5786ea597_0_205"/>
            <p:cNvSpPr/>
            <p:nvPr/>
          </p:nvSpPr>
          <p:spPr>
            <a:xfrm>
              <a:off x="8932333" y="3048000"/>
              <a:ext cx="3259800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0"/>
              </a:schemeClr>
            </a:solidFill>
            <a:ln>
              <a:noFill/>
            </a:ln>
          </p:spPr>
          <p:txBody>
            <a:bodyPr anchorCtr="0" anchor="ctr" bIns="71100" lIns="71100" spcFirstLastPara="1" rIns="71100" wrap="square" tIns="711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g2f5786ea597_0_205"/>
            <p:cNvSpPr/>
            <p:nvPr/>
          </p:nvSpPr>
          <p:spPr>
            <a:xfrm>
              <a:off x="9334500" y="-8467"/>
              <a:ext cx="2850868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E28">
                <a:alpha val="69800"/>
              </a:srgbClr>
            </a:solidFill>
            <a:ln>
              <a:noFill/>
            </a:ln>
          </p:spPr>
        </p:sp>
        <p:sp>
          <p:nvSpPr>
            <p:cNvPr id="71" name="Google Shape;71;g2f5786ea597_0_205"/>
            <p:cNvSpPr/>
            <p:nvPr/>
          </p:nvSpPr>
          <p:spPr>
            <a:xfrm>
              <a:off x="10898730" y="-8467"/>
              <a:ext cx="1290094" cy="6858000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F9B266">
                <a:alpha val="69800"/>
              </a:srgbClr>
            </a:solidFill>
            <a:ln>
              <a:noFill/>
            </a:ln>
          </p:spPr>
        </p:sp>
        <p:sp>
          <p:nvSpPr>
            <p:cNvPr id="72" name="Google Shape;72;g2f5786ea597_0_205"/>
            <p:cNvSpPr/>
            <p:nvPr/>
          </p:nvSpPr>
          <p:spPr>
            <a:xfrm>
              <a:off x="10938999" y="-8467"/>
              <a:ext cx="1249825" cy="6858000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9"/>
              </a:schemeClr>
            </a:solidFill>
            <a:ln>
              <a:noFill/>
            </a:ln>
          </p:spPr>
        </p:sp>
        <p:sp>
          <p:nvSpPr>
            <p:cNvPr id="73" name="Google Shape;73;g2f5786ea597_0_205"/>
            <p:cNvSpPr/>
            <p:nvPr/>
          </p:nvSpPr>
          <p:spPr>
            <a:xfrm>
              <a:off x="10371666" y="3589867"/>
              <a:ext cx="1817100" cy="3268200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71100" lIns="71100" spcFirstLastPara="1" rIns="71100" wrap="square" tIns="711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g2f5786ea597_0_205"/>
            <p:cNvSpPr/>
            <p:nvPr/>
          </p:nvSpPr>
          <p:spPr>
            <a:xfrm>
              <a:off x="0" y="4013200"/>
              <a:ext cx="448800" cy="28449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710"/>
              </a:schemeClr>
            </a:solidFill>
            <a:ln>
              <a:noFill/>
            </a:ln>
          </p:spPr>
          <p:txBody>
            <a:bodyPr anchorCtr="0" anchor="ctr" bIns="71100" lIns="71100" spcFirstLastPara="1" rIns="71100" wrap="square" tIns="711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5" name="Google Shape;75;g2f5786ea597_0_205"/>
          <p:cNvSpPr txBox="1"/>
          <p:nvPr>
            <p:ph type="title"/>
          </p:nvPr>
        </p:nvSpPr>
        <p:spPr>
          <a:xfrm>
            <a:off x="508000" y="457200"/>
            <a:ext cx="6447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  <a:defRPr b="0" i="0" sz="28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6" name="Google Shape;76;g2f5786ea597_0_205"/>
          <p:cNvSpPr txBox="1"/>
          <p:nvPr>
            <p:ph idx="1" type="body"/>
          </p:nvPr>
        </p:nvSpPr>
        <p:spPr>
          <a:xfrm>
            <a:off x="508000" y="1620442"/>
            <a:ext cx="6447600" cy="2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rmAutofit/>
          </a:bodyPr>
          <a:lstStyle>
            <a:lvl1pPr indent="-298450" lvl="0" marL="4572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Noto Sans Symbols"/>
              <a:buChar char="►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921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85750" lvl="2" marL="13716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►"/>
              <a:defRPr b="0" i="0" sz="11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73050" lvl="3" marL="18288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73050" lvl="4" marL="22860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73050" lvl="5" marL="27432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73050" lvl="6" marL="32004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73050" lvl="7" marL="36576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73050" lvl="8" marL="4114800" marR="0" rtl="0" algn="l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Noto Sans Symbols"/>
              <a:buChar char="►"/>
              <a:defRPr b="0" i="0" sz="9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7" name="Google Shape;77;g2f5786ea597_0_205"/>
          <p:cNvSpPr txBox="1"/>
          <p:nvPr>
            <p:ph idx="1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g2f5786ea597_0_205"/>
          <p:cNvSpPr/>
          <p:nvPr/>
        </p:nvSpPr>
        <p:spPr>
          <a:xfrm>
            <a:off x="0" y="4967654"/>
            <a:ext cx="9144000" cy="176100"/>
          </a:xfrm>
          <a:prstGeom prst="rect">
            <a:avLst/>
          </a:prstGeom>
          <a:solidFill>
            <a:srgbClr val="EE7F00"/>
          </a:solidFill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g2f5786ea597_0_205"/>
          <p:cNvSpPr txBox="1"/>
          <p:nvPr/>
        </p:nvSpPr>
        <p:spPr>
          <a:xfrm>
            <a:off x="8224520" y="4992053"/>
            <a:ext cx="4164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Page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" name="Google Shape;80;g2f5786ea597_0_205"/>
          <p:cNvCxnSpPr/>
          <p:nvPr/>
        </p:nvCxnSpPr>
        <p:spPr>
          <a:xfrm>
            <a:off x="8161020" y="4967708"/>
            <a:ext cx="0" cy="1944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1" name="Google Shape;81;g2f5786ea597_0_205"/>
          <p:cNvSpPr txBox="1"/>
          <p:nvPr>
            <p:ph idx="2" type="sldNum"/>
          </p:nvPr>
        </p:nvSpPr>
        <p:spPr>
          <a:xfrm>
            <a:off x="8564722" y="49279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>
                <a:solidFill>
                  <a:schemeClr val="lt1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g2f5786ea597_0_205"/>
          <p:cNvSpPr txBox="1"/>
          <p:nvPr/>
        </p:nvSpPr>
        <p:spPr>
          <a:xfrm>
            <a:off x="0" y="4922813"/>
            <a:ext cx="39693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and tutorial on Metadata and SMPs for FAIR research software</a:t>
            </a:r>
            <a:endParaRPr b="0" i="0" sz="9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83" name="Google Shape;83;g2f5786ea597_0_205"/>
          <p:cNvSpPr txBox="1"/>
          <p:nvPr/>
        </p:nvSpPr>
        <p:spPr>
          <a:xfrm>
            <a:off x="4131581" y="4922813"/>
            <a:ext cx="39693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KI 2024</a:t>
            </a:r>
            <a:endParaRPr b="0" i="0" sz="9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zenodo.org/records/13799879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1.png"/><Relationship Id="rId8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24.png"/><Relationship Id="rId5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26.png"/><Relationship Id="rId5" Type="http://schemas.openxmlformats.org/officeDocument/2006/relationships/image" Target="../media/image34.png"/><Relationship Id="rId6" Type="http://schemas.openxmlformats.org/officeDocument/2006/relationships/image" Target="../media/image23.png"/><Relationship Id="rId7" Type="http://schemas.openxmlformats.org/officeDocument/2006/relationships/image" Target="../media/image2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30.png"/><Relationship Id="rId9" Type="http://schemas.openxmlformats.org/officeDocument/2006/relationships/image" Target="../media/image29.png"/><Relationship Id="rId5" Type="http://schemas.openxmlformats.org/officeDocument/2006/relationships/image" Target="../media/image33.png"/><Relationship Id="rId6" Type="http://schemas.openxmlformats.org/officeDocument/2006/relationships/image" Target="../media/image80.png"/><Relationship Id="rId7" Type="http://schemas.openxmlformats.org/officeDocument/2006/relationships/image" Target="../media/image37.png"/><Relationship Id="rId8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38.png"/><Relationship Id="rId5" Type="http://schemas.openxmlformats.org/officeDocument/2006/relationships/image" Target="../media/image3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27.png"/><Relationship Id="rId5" Type="http://schemas.openxmlformats.org/officeDocument/2006/relationships/image" Target="../media/image32.png"/><Relationship Id="rId6" Type="http://schemas.openxmlformats.org/officeDocument/2006/relationships/image" Target="../media/image42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45.png"/><Relationship Id="rId5" Type="http://schemas.openxmlformats.org/officeDocument/2006/relationships/image" Target="../media/image4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Relationship Id="rId4" Type="http://schemas.openxmlformats.org/officeDocument/2006/relationships/image" Target="../media/image50.png"/><Relationship Id="rId5" Type="http://schemas.openxmlformats.org/officeDocument/2006/relationships/image" Target="../media/image62.png"/><Relationship Id="rId6" Type="http://schemas.openxmlformats.org/officeDocument/2006/relationships/image" Target="../media/image39.png"/><Relationship Id="rId7" Type="http://schemas.openxmlformats.org/officeDocument/2006/relationships/image" Target="../media/image41.png"/><Relationship Id="rId8" Type="http://schemas.openxmlformats.org/officeDocument/2006/relationships/image" Target="../media/image5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forms.gle/gySg41Pnc54NpvRi8" TargetMode="External"/><Relationship Id="rId4" Type="http://schemas.openxmlformats.org/officeDocument/2006/relationships/image" Target="../media/image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hyperlink" Target="https://fairdo.org/fdof-summit-2024/" TargetMode="External"/><Relationship Id="rId5" Type="http://schemas.openxmlformats.org/officeDocument/2006/relationships/hyperlink" Target="https://drive.google.com/file/d/1TKxFpz4QcG9bGCrGOb8Zq9kZU-H0kc6S/view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4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Relationship Id="rId4" Type="http://schemas.openxmlformats.org/officeDocument/2006/relationships/image" Target="../media/image43.png"/><Relationship Id="rId5" Type="http://schemas.openxmlformats.org/officeDocument/2006/relationships/hyperlink" Target="https://json-ld.org" TargetMode="External"/><Relationship Id="rId6" Type="http://schemas.openxmlformats.org/officeDocument/2006/relationships/hyperlink" Target="https://www.w3.org/TR/json-ld" TargetMode="External"/><Relationship Id="rId7" Type="http://schemas.openxmlformats.org/officeDocument/2006/relationships/hyperlink" Target="https://www.w3.org/TR/json-ld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Relationship Id="rId4" Type="http://schemas.openxmlformats.org/officeDocument/2006/relationships/image" Target="../media/image4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.png"/><Relationship Id="rId4" Type="http://schemas.openxmlformats.org/officeDocument/2006/relationships/image" Target="../media/image4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.png"/><Relationship Id="rId4" Type="http://schemas.openxmlformats.org/officeDocument/2006/relationships/image" Target="../media/image63.png"/><Relationship Id="rId5" Type="http://schemas.openxmlformats.org/officeDocument/2006/relationships/hyperlink" Target="https://json-ld.org/playground/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.png"/><Relationship Id="rId4" Type="http://schemas.openxmlformats.org/officeDocument/2006/relationships/image" Target="../media/image10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.png"/><Relationship Id="rId4" Type="http://schemas.openxmlformats.org/officeDocument/2006/relationships/image" Target="../media/image61.png"/><Relationship Id="rId5" Type="http://schemas.openxmlformats.org/officeDocument/2006/relationships/hyperlink" Target="https://doi.org/10.5281/zenodo.10629452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5.png"/><Relationship Id="rId4" Type="http://schemas.openxmlformats.org/officeDocument/2006/relationships/image" Target="../media/image68.png"/><Relationship Id="rId5" Type="http://schemas.openxmlformats.org/officeDocument/2006/relationships/image" Target="../media/image5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www.cos.io/blog/strategy-for-culture-change" TargetMode="External"/><Relationship Id="rId4" Type="http://schemas.openxmlformats.org/officeDocument/2006/relationships/image" Target="../media/image3.png"/></Relationships>
</file>

<file path=ppt/slides/_rels/slide34.xml.rels><?xml version="1.0" encoding="UTF-8" standalone="yes"?><Relationships xmlns="http://schemas.openxmlformats.org/package/2006/relationships"><Relationship Id="rId11" Type="http://schemas.openxmlformats.org/officeDocument/2006/relationships/image" Target="../media/image57.png"/><Relationship Id="rId10" Type="http://schemas.openxmlformats.org/officeDocument/2006/relationships/image" Target="../media/image54.png"/><Relationship Id="rId13" Type="http://schemas.openxmlformats.org/officeDocument/2006/relationships/image" Target="../media/image56.png"/><Relationship Id="rId1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6.png"/><Relationship Id="rId4" Type="http://schemas.openxmlformats.org/officeDocument/2006/relationships/hyperlink" Target="https://bio.tools/" TargetMode="External"/><Relationship Id="rId9" Type="http://schemas.openxmlformats.org/officeDocument/2006/relationships/image" Target="../media/image77.png"/><Relationship Id="rId15" Type="http://schemas.openxmlformats.org/officeDocument/2006/relationships/image" Target="../media/image69.png"/><Relationship Id="rId14" Type="http://schemas.openxmlformats.org/officeDocument/2006/relationships/image" Target="../media/image3.png"/><Relationship Id="rId5" Type="http://schemas.openxmlformats.org/officeDocument/2006/relationships/image" Target="../media/image47.png"/><Relationship Id="rId6" Type="http://schemas.openxmlformats.org/officeDocument/2006/relationships/hyperlink" Target="https://research-software-directory.org/" TargetMode="External"/><Relationship Id="rId7" Type="http://schemas.openxmlformats.org/officeDocument/2006/relationships/image" Target="../media/image52.png"/><Relationship Id="rId8" Type="http://schemas.openxmlformats.org/officeDocument/2006/relationships/image" Target="../media/image53.png"/></Relationships>
</file>

<file path=ppt/slides/_rels/slide35.xml.rels><?xml version="1.0" encoding="UTF-8" standalone="yes"?><Relationships xmlns="http://schemas.openxmlformats.org/package/2006/relationships"><Relationship Id="rId10" Type="http://schemas.openxmlformats.org/officeDocument/2006/relationships/image" Target="../media/image7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Relationship Id="rId4" Type="http://schemas.openxmlformats.org/officeDocument/2006/relationships/image" Target="../media/image27.png"/><Relationship Id="rId9" Type="http://schemas.openxmlformats.org/officeDocument/2006/relationships/image" Target="../media/image66.png"/><Relationship Id="rId5" Type="http://schemas.openxmlformats.org/officeDocument/2006/relationships/image" Target="../media/image60.png"/><Relationship Id="rId6" Type="http://schemas.openxmlformats.org/officeDocument/2006/relationships/image" Target="../media/image67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.png"/><Relationship Id="rId4" Type="http://schemas.openxmlformats.org/officeDocument/2006/relationships/image" Target="../media/image10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.png"/><Relationship Id="rId4" Type="http://schemas.openxmlformats.org/officeDocument/2006/relationships/image" Target="../media/image7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1.png"/><Relationship Id="rId4" Type="http://schemas.openxmlformats.org/officeDocument/2006/relationships/image" Target="../media/image3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.png"/><Relationship Id="rId4" Type="http://schemas.openxmlformats.org/officeDocument/2006/relationships/image" Target="../media/image73.png"/><Relationship Id="rId5" Type="http://schemas.openxmlformats.org/officeDocument/2006/relationships/image" Target="../media/image7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.png"/><Relationship Id="rId4" Type="http://schemas.openxmlformats.org/officeDocument/2006/relationships/image" Target="../media/image7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.png"/><Relationship Id="rId4" Type="http://schemas.openxmlformats.org/officeDocument/2006/relationships/image" Target="../media/image7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.png"/><Relationship Id="rId4" Type="http://schemas.openxmlformats.org/officeDocument/2006/relationships/image" Target="../media/image72.png"/><Relationship Id="rId5" Type="http://schemas.openxmlformats.org/officeDocument/2006/relationships/image" Target="../media/image79.png"/><Relationship Id="rId6" Type="http://schemas.openxmlformats.org/officeDocument/2006/relationships/image" Target="../media/image7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.png"/><Relationship Id="rId4" Type="http://schemas.openxmlformats.org/officeDocument/2006/relationships/image" Target="../media/image73.png"/><Relationship Id="rId5" Type="http://schemas.openxmlformats.org/officeDocument/2006/relationships/image" Target="../media/image75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.png"/><Relationship Id="rId4" Type="http://schemas.openxmlformats.org/officeDocument/2006/relationships/image" Target="../media/image70.png"/></Relationships>
</file>

<file path=ppt/slides/_rels/slide45.xml.rels><?xml version="1.0" encoding="UTF-8" standalone="yes"?><Relationships xmlns="http://schemas.openxmlformats.org/package/2006/relationships"><Relationship Id="rId10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.png"/><Relationship Id="rId4" Type="http://schemas.openxmlformats.org/officeDocument/2006/relationships/hyperlink" Target="https://citation-file-format.github.io/cff-initializer-javascript" TargetMode="External"/><Relationship Id="rId9" Type="http://schemas.openxmlformats.org/officeDocument/2006/relationships/image" Target="../media/image91.png"/><Relationship Id="rId5" Type="http://schemas.openxmlformats.org/officeDocument/2006/relationships/hyperlink" Target="https://citation-file-format.github.io/cff-initializer-javascript" TargetMode="External"/><Relationship Id="rId6" Type="http://schemas.openxmlformats.org/officeDocument/2006/relationships/image" Target="../media/image81.png"/><Relationship Id="rId7" Type="http://schemas.openxmlformats.org/officeDocument/2006/relationships/image" Target="../media/image95.png"/><Relationship Id="rId8" Type="http://schemas.openxmlformats.org/officeDocument/2006/relationships/image" Target="../media/image88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.png"/><Relationship Id="rId4" Type="http://schemas.openxmlformats.org/officeDocument/2006/relationships/hyperlink" Target="https://github.com/citation-file-format/citation-file-format/blob/main/README.md#validation-heavy_check_mark" TargetMode="External"/><Relationship Id="rId5" Type="http://schemas.openxmlformats.org/officeDocument/2006/relationships/image" Target="../media/image82.png"/><Relationship Id="rId6" Type="http://schemas.openxmlformats.org/officeDocument/2006/relationships/hyperlink" Target="https://github.com/citation-file-format/citation-file-format/blob/main/README.md#validation-heavy_check_mark" TargetMode="External"/><Relationship Id="rId7" Type="http://schemas.openxmlformats.org/officeDocument/2006/relationships/image" Target="../media/image92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.png"/><Relationship Id="rId4" Type="http://schemas.openxmlformats.org/officeDocument/2006/relationships/hyperlink" Target="https://somef.readthedocs.io/" TargetMode="External"/><Relationship Id="rId5" Type="http://schemas.openxmlformats.org/officeDocument/2006/relationships/image" Target="../media/image83.png"/><Relationship Id="rId6" Type="http://schemas.openxmlformats.org/officeDocument/2006/relationships/hyperlink" Target="https://somef.readthedocs.io/" TargetMode="Externa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.png"/><Relationship Id="rId4" Type="http://schemas.openxmlformats.org/officeDocument/2006/relationships/hyperlink" Target="https://github.com/SoftwareUnderstanding/SOMEF-Vider" TargetMode="External"/><Relationship Id="rId9" Type="http://schemas.openxmlformats.org/officeDocument/2006/relationships/hyperlink" Target="https://somef.linkeddata.es/" TargetMode="External"/><Relationship Id="rId5" Type="http://schemas.openxmlformats.org/officeDocument/2006/relationships/hyperlink" Target="https://github.com/SoftwareUnderstanding/SOMEF-Vider" TargetMode="External"/><Relationship Id="rId6" Type="http://schemas.openxmlformats.org/officeDocument/2006/relationships/hyperlink" Target="https://somef.linkeddata.es/" TargetMode="External"/><Relationship Id="rId7" Type="http://schemas.openxmlformats.org/officeDocument/2006/relationships/image" Target="../media/image89.png"/><Relationship Id="rId8" Type="http://schemas.openxmlformats.org/officeDocument/2006/relationships/image" Target="../media/image9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8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3.png"/><Relationship Id="rId4" Type="http://schemas.openxmlformats.org/officeDocument/2006/relationships/image" Target="../media/image85.png"/><Relationship Id="rId5" Type="http://schemas.openxmlformats.org/officeDocument/2006/relationships/image" Target="../media/image96.png"/><Relationship Id="rId6" Type="http://schemas.openxmlformats.org/officeDocument/2006/relationships/image" Target="../media/image55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.png"/><Relationship Id="rId4" Type="http://schemas.openxmlformats.org/officeDocument/2006/relationships/image" Target="../media/image107.png"/><Relationship Id="rId5" Type="http://schemas.openxmlformats.org/officeDocument/2006/relationships/image" Target="../media/image106.png"/><Relationship Id="rId6" Type="http://schemas.openxmlformats.org/officeDocument/2006/relationships/image" Target="../media/image94.png"/></Relationships>
</file>

<file path=ppt/slides/_rels/slide52.xml.rels><?xml version="1.0" encoding="UTF-8" standalone="yes"?><Relationships xmlns="http://schemas.openxmlformats.org/package/2006/relationships"><Relationship Id="rId11" Type="http://schemas.openxmlformats.org/officeDocument/2006/relationships/hyperlink" Target="https://rdmorganiser.github.io/" TargetMode="External"/><Relationship Id="rId10" Type="http://schemas.openxmlformats.org/officeDocument/2006/relationships/hyperlink" Target="https://somef.readthedocs.io/en/latest/" TargetMode="External"/><Relationship Id="rId13" Type="http://schemas.openxmlformats.org/officeDocument/2006/relationships/hyperlink" Target="https://discovery.biothings.io/ns/maSMPProfiles" TargetMode="External"/><Relationship Id="rId12" Type="http://schemas.openxmlformats.org/officeDocument/2006/relationships/hyperlink" Target="https://discovery.biothings.io/ns/maSMP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3.png"/><Relationship Id="rId4" Type="http://schemas.openxmlformats.org/officeDocument/2006/relationships/image" Target="../media/image90.png"/><Relationship Id="rId9" Type="http://schemas.openxmlformats.org/officeDocument/2006/relationships/hyperlink" Target="https://zenodo.org/doi/10.5281/zenodo.10374838" TargetMode="External"/><Relationship Id="rId14" Type="http://schemas.openxmlformats.org/officeDocument/2006/relationships/image" Target="../media/image99.png"/><Relationship Id="rId5" Type="http://schemas.openxmlformats.org/officeDocument/2006/relationships/hyperlink" Target="https://zbmed-semtec.github.io/maSMPs" TargetMode="External"/><Relationship Id="rId6" Type="http://schemas.openxmlformats.org/officeDocument/2006/relationships/hyperlink" Target="https://github.com/zbmed-semtec/maSMPs" TargetMode="External"/><Relationship Id="rId7" Type="http://schemas.openxmlformats.org/officeDocument/2006/relationships/hyperlink" Target="https://github.com/zbmed-semtec/maSMPs" TargetMode="External"/><Relationship Id="rId8" Type="http://schemas.openxmlformats.org/officeDocument/2006/relationships/hyperlink" Target="https://zbmed-semtec.github.io/maSMPs/" TargetMode="Externa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3.png"/><Relationship Id="rId4" Type="http://schemas.openxmlformats.org/officeDocument/2006/relationships/image" Target="../media/image108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3.png"/><Relationship Id="rId4" Type="http://schemas.openxmlformats.org/officeDocument/2006/relationships/image" Target="../media/image97.png"/><Relationship Id="rId5" Type="http://schemas.openxmlformats.org/officeDocument/2006/relationships/hyperlink" Target="https://discovery.biothings.io/ns/maSMP" TargetMode="Externa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3.png"/><Relationship Id="rId4" Type="http://schemas.openxmlformats.org/officeDocument/2006/relationships/image" Target="../media/image98.png"/><Relationship Id="rId5" Type="http://schemas.openxmlformats.org/officeDocument/2006/relationships/hyperlink" Target="https://discovery.biothings.io/ns/maSMPProfiles" TargetMode="External"/><Relationship Id="rId6" Type="http://schemas.openxmlformats.org/officeDocument/2006/relationships/hyperlink" Target="https://discovery.biothings.io/ns/maSMPProfiles" TargetMode="Externa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3.png"/><Relationship Id="rId4" Type="http://schemas.openxmlformats.org/officeDocument/2006/relationships/image" Target="../media/image102.png"/><Relationship Id="rId5" Type="http://schemas.openxmlformats.org/officeDocument/2006/relationships/image" Target="../media/image100.png"/><Relationship Id="rId6" Type="http://schemas.openxmlformats.org/officeDocument/2006/relationships/image" Target="../media/image67.png"/><Relationship Id="rId7" Type="http://schemas.openxmlformats.org/officeDocument/2006/relationships/image" Target="../media/image64.png"/><Relationship Id="rId8" Type="http://schemas.openxmlformats.org/officeDocument/2006/relationships/image" Target="../media/image66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7.xml"/><Relationship Id="rId3" Type="http://schemas.openxmlformats.org/officeDocument/2006/relationships/hyperlink" Target="https://openebench.bsc.es/observatory/Evaluation" TargetMode="External"/><Relationship Id="rId4" Type="http://schemas.openxmlformats.org/officeDocument/2006/relationships/image" Target="../media/image104.png"/><Relationship Id="rId5" Type="http://schemas.openxmlformats.org/officeDocument/2006/relationships/image" Target="../media/image3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01.png"/><Relationship Id="rId4" Type="http://schemas.openxmlformats.org/officeDocument/2006/relationships/image" Target="../media/image3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9.xml"/><Relationship Id="rId3" Type="http://schemas.openxmlformats.org/officeDocument/2006/relationships/hyperlink" Target="https://doi.org/10.5281/zenodo.10582121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png"/><Relationship Id="rId10" Type="http://schemas.openxmlformats.org/officeDocument/2006/relationships/image" Target="../media/image6.png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spdx.org/licenses/CC-BY-4.0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16.png"/><Relationship Id="rId5" Type="http://schemas.openxmlformats.org/officeDocument/2006/relationships/image" Target="../media/image12.png"/><Relationship Id="rId6" Type="http://schemas.openxmlformats.org/officeDocument/2006/relationships/image" Target="../media/image8.png"/><Relationship Id="rId7" Type="http://schemas.openxmlformats.org/officeDocument/2006/relationships/image" Target="../media/image18.png"/><Relationship Id="rId8" Type="http://schemas.openxmlformats.org/officeDocument/2006/relationships/image" Target="../media/image1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0.xml"/><Relationship Id="rId3" Type="http://schemas.openxmlformats.org/officeDocument/2006/relationships/hyperlink" Target="https://doi.org/10.5281/zenodo.10629453" TargetMode="External"/><Relationship Id="rId4" Type="http://schemas.openxmlformats.org/officeDocument/2006/relationships/hyperlink" Target="https://drive.google.com/file/d/1TKxFpz4QcG9bGCrGOb8Zq9kZU-H0kc6S/view" TargetMode="External"/><Relationship Id="rId5" Type="http://schemas.openxmlformats.org/officeDocument/2006/relationships/image" Target="../media/image3.png"/></Relationships>
</file>

<file path=ppt/slides/_rels/slide61.xml.rels><?xml version="1.0" encoding="UTF-8" standalone="yes"?><Relationships xmlns="http://schemas.openxmlformats.org/package/2006/relationships"><Relationship Id="rId40" Type="http://schemas.openxmlformats.org/officeDocument/2006/relationships/hyperlink" Target="https://fontawesome.com/" TargetMode="External"/><Relationship Id="rId20" Type="http://schemas.openxmlformats.org/officeDocument/2006/relationships/hyperlink" Target="https://somef.linkeddata.es/" TargetMode="External"/><Relationship Id="rId41" Type="http://schemas.openxmlformats.org/officeDocument/2006/relationships/image" Target="../media/image3.png"/><Relationship Id="rId22" Type="http://schemas.openxmlformats.org/officeDocument/2006/relationships/hyperlink" Target="https://gitlab.com" TargetMode="External"/><Relationship Id="rId21" Type="http://schemas.openxmlformats.org/officeDocument/2006/relationships/hyperlink" Target="https://github.com/" TargetMode="External"/><Relationship Id="rId24" Type="http://schemas.openxmlformats.org/officeDocument/2006/relationships/hyperlink" Target="https://archive.softwareheritage.org/" TargetMode="External"/><Relationship Id="rId23" Type="http://schemas.openxmlformats.org/officeDocument/2006/relationships/hyperlink" Target="https://zenodo.org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1.xml"/><Relationship Id="rId3" Type="http://schemas.openxmlformats.org/officeDocument/2006/relationships/hyperlink" Target="https://www.nfdi4datascience.de/contact/" TargetMode="External"/><Relationship Id="rId4" Type="http://schemas.openxmlformats.org/officeDocument/2006/relationships/hyperlink" Target="https://sites.google.com/view/aikg-sd-summer-school-day-2024/startseite" TargetMode="External"/><Relationship Id="rId9" Type="http://schemas.openxmlformats.org/officeDocument/2006/relationships/hyperlink" Target="https://www.rd-alliance.org/" TargetMode="External"/><Relationship Id="rId26" Type="http://schemas.openxmlformats.org/officeDocument/2006/relationships/hyperlink" Target="https://citation-file-format.github.io/" TargetMode="External"/><Relationship Id="rId25" Type="http://schemas.openxmlformats.org/officeDocument/2006/relationships/hyperlink" Target="https://orcid.org/" TargetMode="External"/><Relationship Id="rId28" Type="http://schemas.openxmlformats.org/officeDocument/2006/relationships/hyperlink" Target="https://bio.tools/" TargetMode="External"/><Relationship Id="rId27" Type="http://schemas.openxmlformats.org/officeDocument/2006/relationships/hyperlink" Target="https://citation-file-format.github.io/cff-initializer-javascript" TargetMode="External"/><Relationship Id="rId5" Type="http://schemas.openxmlformats.org/officeDocument/2006/relationships/hyperlink" Target="https://eoscfuture.eu/wp-content/uploads/2021/09/EOSC-Future-Brand-Guidelines.pdf" TargetMode="External"/><Relationship Id="rId6" Type="http://schemas.openxmlformats.org/officeDocument/2006/relationships/hyperlink" Target="https://european-union.europa.eu/principles-countries-history/symbols/european-flag_en" TargetMode="External"/><Relationship Id="rId29" Type="http://schemas.openxmlformats.org/officeDocument/2006/relationships/hyperlink" Target="https://www.nfdi.de/downloads" TargetMode="External"/><Relationship Id="rId7" Type="http://schemas.openxmlformats.org/officeDocument/2006/relationships/hyperlink" Target="https://www.dfg.de/de/service/logo-corporate-design" TargetMode="External"/><Relationship Id="rId8" Type="http://schemas.openxmlformats.org/officeDocument/2006/relationships/hyperlink" Target="https://force11.org/" TargetMode="External"/><Relationship Id="rId31" Type="http://schemas.openxmlformats.org/officeDocument/2006/relationships/hyperlink" Target="https://schema.org" TargetMode="External"/><Relationship Id="rId30" Type="http://schemas.openxmlformats.org/officeDocument/2006/relationships/hyperlink" Target="https://research-software-directory.org/" TargetMode="External"/><Relationship Id="rId11" Type="http://schemas.openxmlformats.org/officeDocument/2006/relationships/hyperlink" Target="https://www.w3.org/2001/sw/" TargetMode="External"/><Relationship Id="rId33" Type="http://schemas.openxmlformats.org/officeDocument/2006/relationships/hyperlink" Target="https://schemas.science/" TargetMode="External"/><Relationship Id="rId10" Type="http://schemas.openxmlformats.org/officeDocument/2006/relationships/hyperlink" Target="https://www.researchsoft.org/" TargetMode="External"/><Relationship Id="rId32" Type="http://schemas.openxmlformats.org/officeDocument/2006/relationships/hyperlink" Target="https://bioschemas.org" TargetMode="External"/><Relationship Id="rId13" Type="http://schemas.openxmlformats.org/officeDocument/2006/relationships/hyperlink" Target="https://commons.wikimedia.org/wiki/File:Rdf_logo.svg" TargetMode="External"/><Relationship Id="rId35" Type="http://schemas.openxmlformats.org/officeDocument/2006/relationships/hyperlink" Target="https://doi.org/10.5281/zenodo.7248877" TargetMode="External"/><Relationship Id="rId12" Type="http://schemas.openxmlformats.org/officeDocument/2006/relationships/hyperlink" Target="https://json-ld.org/images/" TargetMode="External"/><Relationship Id="rId34" Type="http://schemas.openxmlformats.org/officeDocument/2006/relationships/hyperlink" Target="https://github.com/RDA-DMP-Common/RDA-DMP-Common-Standard" TargetMode="External"/><Relationship Id="rId15" Type="http://schemas.openxmlformats.org/officeDocument/2006/relationships/hyperlink" Target="https://openalex.org/" TargetMode="External"/><Relationship Id="rId37" Type="http://schemas.openxmlformats.org/officeDocument/2006/relationships/hyperlink" Target="https://rdm.mpdl.mpg.de/2022/12/09/smp-template-available/" TargetMode="External"/><Relationship Id="rId14" Type="http://schemas.openxmlformats.org/officeDocument/2006/relationships/hyperlink" Target="https://pubmed.ncbi.nlm.nih.gov/" TargetMode="External"/><Relationship Id="rId36" Type="http://schemas.openxmlformats.org/officeDocument/2006/relationships/hyperlink" Target="https://smw.ds-wizard.org/" TargetMode="External"/><Relationship Id="rId17" Type="http://schemas.openxmlformats.org/officeDocument/2006/relationships/hyperlink" Target="https://github.com/zbmed-semtec/BioHackOutcomes" TargetMode="External"/><Relationship Id="rId39" Type="http://schemas.openxmlformats.org/officeDocument/2006/relationships/hyperlink" Target="https://discovery.biothings.io/ns/maSMPProfiles" TargetMode="External"/><Relationship Id="rId16" Type="http://schemas.openxmlformats.org/officeDocument/2006/relationships/hyperlink" Target="https://doi.org/10.1145/956863.956932" TargetMode="External"/><Relationship Id="rId38" Type="http://schemas.openxmlformats.org/officeDocument/2006/relationships/hyperlink" Target="https://discovery.biothings.io/ns/maSMP" TargetMode="External"/><Relationship Id="rId19" Type="http://schemas.openxmlformats.org/officeDocument/2006/relationships/hyperlink" Target="https://somef.readthedocs.io/en/stable/" TargetMode="External"/><Relationship Id="rId18" Type="http://schemas.openxmlformats.org/officeDocument/2006/relationships/hyperlink" Target="https://zenodo.org/records/7341391" TargetMode="Externa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2.xml"/><Relationship Id="rId3" Type="http://schemas.openxmlformats.org/officeDocument/2006/relationships/hyperlink" Target="https://www.dfg.de/en" TargetMode="External"/><Relationship Id="rId4" Type="http://schemas.openxmlformats.org/officeDocument/2006/relationships/hyperlink" Target="https://gepris.dfg.de/gepris/projekt/460234259" TargetMode="External"/><Relationship Id="rId5" Type="http://schemas.openxmlformats.org/officeDocument/2006/relationships/image" Target="../media/image3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Relationship Id="rId3" Type="http://schemas.openxmlformats.org/officeDocument/2006/relationships/hyperlink" Target="https://www.zbmed.de/en/" TargetMode="External"/><Relationship Id="rId4" Type="http://schemas.openxmlformats.org/officeDocument/2006/relationships/hyperlink" Target="https://www.nfdi4datascience.de/" TargetMode="External"/><Relationship Id="rId5" Type="http://schemas.openxmlformats.org/officeDocument/2006/relationships/hyperlink" Target="https://doi.org/10.5281/zenodo.13799879" TargetMode="External"/><Relationship Id="rId6" Type="http://schemas.openxmlformats.org/officeDocument/2006/relationships/hyperlink" Target="https://zbmed-semtec.github.io/maSMPs/about/" TargetMode="External"/><Relationship Id="rId7" Type="http://schemas.openxmlformats.org/officeDocument/2006/relationships/image" Target="../media/image10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"/>
          <p:cNvSpPr/>
          <p:nvPr/>
        </p:nvSpPr>
        <p:spPr>
          <a:xfrm>
            <a:off x="267650" y="1114699"/>
            <a:ext cx="6474600" cy="27174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"/>
          <p:cNvSpPr txBox="1"/>
          <p:nvPr/>
        </p:nvSpPr>
        <p:spPr>
          <a:xfrm>
            <a:off x="413950" y="1267590"/>
            <a:ext cx="62421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4A49"/>
              </a:buClr>
              <a:buSzPts val="2500"/>
              <a:buFont typeface="Arial Narrow"/>
              <a:buNone/>
            </a:pPr>
            <a:r>
              <a:rPr b="1" lang="en-US" sz="25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and tutorial on Metadata and SMPs for FAIR research software</a:t>
            </a:r>
            <a:endParaRPr b="1" i="0" sz="2500" u="none" cap="none" strike="noStrike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79" name="Google Shape;179;p1"/>
          <p:cNvSpPr txBox="1"/>
          <p:nvPr/>
        </p:nvSpPr>
        <p:spPr>
          <a:xfrm flipH="1">
            <a:off x="1013312" y="2666509"/>
            <a:ext cx="5653800" cy="8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US" sz="17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Leyla Jael Castro</a:t>
            </a:r>
            <a:endParaRPr b="0" i="0" sz="17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US" sz="17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Semantic Technologies Team, ZB MED</a:t>
            </a:r>
            <a:endParaRPr b="0" i="0" sz="17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US" sz="17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NFDI4DataScience</a:t>
            </a:r>
            <a:endParaRPr b="0" i="0" sz="17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0" name="Google Shape;180;p1"/>
          <p:cNvSpPr txBox="1"/>
          <p:nvPr/>
        </p:nvSpPr>
        <p:spPr>
          <a:xfrm flipH="1">
            <a:off x="1271107" y="3556332"/>
            <a:ext cx="5338200" cy="2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DOI:10.5281/zenodo.13799879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1"/>
          <p:cNvSpPr txBox="1"/>
          <p:nvPr/>
        </p:nvSpPr>
        <p:spPr>
          <a:xfrm flipH="1">
            <a:off x="370411" y="2018040"/>
            <a:ext cx="56538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Enabling bridges across research artifacts</a:t>
            </a:r>
            <a:endParaRPr b="0" i="0" sz="2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2" name="Google Shape;182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83969" y="4038844"/>
            <a:ext cx="1589169" cy="9280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OSC Future" id="183" name="Google Shape;183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223" y="3925960"/>
            <a:ext cx="1010404" cy="551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67239" y="4077900"/>
            <a:ext cx="1434822" cy="810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0541" y="4576013"/>
            <a:ext cx="667828" cy="44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3950" y="2665743"/>
            <a:ext cx="1831225" cy="102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009aef704f_0_259"/>
          <p:cNvSpPr txBox="1"/>
          <p:nvPr>
            <p:ph type="title"/>
          </p:nvPr>
        </p:nvSpPr>
        <p:spPr>
          <a:xfrm>
            <a:off x="311700" y="3107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Design Principles behind this SMP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76" name="Google Shape;276;g3009aef704f_0_259"/>
          <p:cNvSpPr txBox="1"/>
          <p:nvPr>
            <p:ph idx="1" type="body"/>
          </p:nvPr>
        </p:nvSpPr>
        <p:spPr>
          <a:xfrm>
            <a:off x="311700" y="1115825"/>
            <a:ext cx="8520600" cy="36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Focused on Life Sciences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Minimal set of questions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Applicable to even very small software projects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In the context of FAIR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First step / a pilot, with the goal of raising awareness within the ELIXIR community and collecting two rounds of feedback that was incorporated in the final version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77" name="Google Shape;277;g3009aef704f_0_259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8" name="Google Shape;278;g3009aef704f_0_259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79" name="Google Shape;279;g3009aef704f_0_2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009aef704f_0_265"/>
          <p:cNvSpPr txBox="1"/>
          <p:nvPr>
            <p:ph type="title"/>
          </p:nvPr>
        </p:nvSpPr>
        <p:spPr>
          <a:xfrm>
            <a:off x="311700" y="2862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Who, when &amp; how of SMPs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85" name="Google Shape;285;g3009aef704f_0_265"/>
          <p:cNvSpPr txBox="1"/>
          <p:nvPr>
            <p:ph idx="1" type="body"/>
          </p:nvPr>
        </p:nvSpPr>
        <p:spPr>
          <a:xfrm>
            <a:off x="311700" y="11036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762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12"/>
              <a:buChar char="●"/>
            </a:pPr>
            <a:r>
              <a:rPr lang="en-US" sz="2412">
                <a:solidFill>
                  <a:schemeClr val="dk1"/>
                </a:solidFill>
              </a:rPr>
              <a:t>PI submitting project proposals</a:t>
            </a:r>
            <a:endParaRPr sz="2412">
              <a:solidFill>
                <a:schemeClr val="dk1"/>
              </a:solidFill>
            </a:endParaRPr>
          </a:p>
          <a:p>
            <a:pPr indent="-325118" lvl="1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20"/>
              <a:buChar char="○"/>
            </a:pPr>
            <a:r>
              <a:rPr lang="en-US" sz="1520">
                <a:solidFill>
                  <a:schemeClr val="dk1"/>
                </a:solidFill>
              </a:rPr>
              <a:t>thinking ahead about software development and management practices</a:t>
            </a:r>
            <a:endParaRPr sz="152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t/>
            </a:r>
            <a:endParaRPr sz="1520">
              <a:solidFill>
                <a:schemeClr val="dk1"/>
              </a:solidFill>
            </a:endParaRPr>
          </a:p>
          <a:p>
            <a:pPr indent="-381781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12"/>
              <a:buChar char="●"/>
            </a:pPr>
            <a:r>
              <a:rPr lang="en-US" sz="2412">
                <a:solidFill>
                  <a:schemeClr val="dk1"/>
                </a:solidFill>
              </a:rPr>
              <a:t>Project Manager, checking the development process</a:t>
            </a:r>
            <a:endParaRPr sz="2412">
              <a:solidFill>
                <a:schemeClr val="dk1"/>
              </a:solidFill>
            </a:endParaRPr>
          </a:p>
          <a:p>
            <a:pPr indent="-325118" lvl="1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20"/>
              <a:buChar char="○"/>
            </a:pPr>
            <a:r>
              <a:rPr lang="en-US" sz="1520">
                <a:solidFill>
                  <a:schemeClr val="dk1"/>
                </a:solidFill>
              </a:rPr>
              <a:t>is there a license?</a:t>
            </a:r>
            <a:endParaRPr sz="1520">
              <a:solidFill>
                <a:schemeClr val="dk1"/>
              </a:solidFill>
            </a:endParaRPr>
          </a:p>
          <a:p>
            <a:pPr indent="-325118" lvl="1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20"/>
              <a:buChar char="○"/>
            </a:pPr>
            <a:r>
              <a:rPr lang="en-US" sz="1520">
                <a:solidFill>
                  <a:schemeClr val="dk1"/>
                </a:solidFill>
              </a:rPr>
              <a:t>is project available online?</a:t>
            </a:r>
            <a:endParaRPr sz="152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t/>
            </a:r>
            <a:endParaRPr sz="1520">
              <a:solidFill>
                <a:schemeClr val="dk1"/>
              </a:solidFill>
            </a:endParaRPr>
          </a:p>
          <a:p>
            <a:pPr indent="-38473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58"/>
              <a:buChar char="●"/>
            </a:pPr>
            <a:r>
              <a:rPr lang="en-US" sz="2458">
                <a:solidFill>
                  <a:schemeClr val="dk1"/>
                </a:solidFill>
              </a:rPr>
              <a:t>Research Software Engineer / Coding Researcher</a:t>
            </a:r>
            <a:endParaRPr sz="2458">
              <a:solidFill>
                <a:schemeClr val="dk1"/>
              </a:solidFill>
            </a:endParaRPr>
          </a:p>
          <a:p>
            <a:pPr indent="-325118" lvl="1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20"/>
              <a:buChar char="○"/>
            </a:pPr>
            <a:r>
              <a:rPr lang="en-US" sz="1520">
                <a:solidFill>
                  <a:schemeClr val="dk1"/>
                </a:solidFill>
              </a:rPr>
              <a:t>use SMP as a playbook</a:t>
            </a:r>
            <a:endParaRPr sz="1520">
              <a:solidFill>
                <a:schemeClr val="dk1"/>
              </a:solidFill>
            </a:endParaRPr>
          </a:p>
          <a:p>
            <a:pPr indent="-325118" lvl="1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20"/>
              <a:buChar char="○"/>
            </a:pPr>
            <a:r>
              <a:rPr lang="en-US" sz="1520">
                <a:solidFill>
                  <a:schemeClr val="dk1"/>
                </a:solidFill>
              </a:rPr>
              <a:t>use SMP as a checklist</a:t>
            </a:r>
            <a:endParaRPr sz="36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520"/>
          </a:p>
        </p:txBody>
      </p:sp>
      <p:sp>
        <p:nvSpPr>
          <p:cNvPr id="286" name="Google Shape;286;g3009aef704f_0_265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7" name="Google Shape;287;g3009aef704f_0_265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88" name="Google Shape;288;g3009aef704f_0_2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009aef704f_0_410"/>
          <p:cNvSpPr txBox="1"/>
          <p:nvPr>
            <p:ph idx="12" type="sldNum"/>
          </p:nvPr>
        </p:nvSpPr>
        <p:spPr>
          <a:xfrm>
            <a:off x="8508376" y="49297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94" name="Google Shape;294;g3009aef704f_0_410"/>
          <p:cNvSpPr/>
          <p:nvPr/>
        </p:nvSpPr>
        <p:spPr>
          <a:xfrm>
            <a:off x="4151300" y="3542175"/>
            <a:ext cx="4840500" cy="1387500"/>
          </a:xfrm>
          <a:prstGeom prst="horizont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Metadata for Research Software </a:t>
            </a:r>
            <a:endParaRPr sz="11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95" name="Google Shape;295;g3009aef704f_0_410"/>
          <p:cNvSpPr txBox="1"/>
          <p:nvPr/>
        </p:nvSpPr>
        <p:spPr>
          <a:xfrm>
            <a:off x="291300" y="4192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Metadata help us describe things: publications, data, software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Metadata enabling bridges but also *ilities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Structured metadata plays a key role in FAIR,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facilitates generation of KGs,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and makes things easier for machines and humans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Big community effort, cultural change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009aef704f_0_415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g3009aef704f_0_415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Why do we need metadata?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g3009aef704f_0_415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03" name="Google Shape;303;g3009aef704f_0_4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g3009aef704f_0_415"/>
          <p:cNvSpPr txBox="1"/>
          <p:nvPr/>
        </p:nvSpPr>
        <p:spPr>
          <a:xfrm>
            <a:off x="1847461" y="996303"/>
            <a:ext cx="6198000" cy="98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635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As open as possible as close as necessary</a:t>
            </a:r>
            <a:endParaRPr sz="19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635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But…</a:t>
            </a:r>
            <a:r>
              <a:rPr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we still need some minimum information on that that is closed (same on that that is open)</a:t>
            </a:r>
            <a:endParaRPr sz="19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05" name="Google Shape;305;g3009aef704f_0_4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32743" y="2709746"/>
            <a:ext cx="2601014" cy="1913603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g3009aef704f_0_415"/>
          <p:cNvSpPr/>
          <p:nvPr/>
        </p:nvSpPr>
        <p:spPr>
          <a:xfrm rot="-558178">
            <a:off x="6203492" y="3450073"/>
            <a:ext cx="2748449" cy="531077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100" u="none" cap="none" strike="noStrike">
                <a:solidFill>
                  <a:srgbClr val="CD1720"/>
                </a:solidFill>
                <a:latin typeface="Overlock"/>
                <a:ea typeface="Overlock"/>
                <a:cs typeface="Overlock"/>
                <a:sym typeface="Overlock"/>
              </a:rPr>
              <a:t>Superpowers!</a:t>
            </a:r>
            <a:endParaRPr sz="1100"/>
          </a:p>
        </p:txBody>
      </p:sp>
      <p:sp>
        <p:nvSpPr>
          <p:cNvPr id="307" name="Google Shape;307;g3009aef704f_0_415"/>
          <p:cNvSpPr txBox="1"/>
          <p:nvPr/>
        </p:nvSpPr>
        <p:spPr>
          <a:xfrm>
            <a:off x="335950" y="2550780"/>
            <a:ext cx="6129000" cy="20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635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F7D00"/>
              </a:buClr>
              <a:buSzPts val="1900"/>
              <a:buFont typeface="Noto Sans"/>
              <a:buNone/>
            </a:pPr>
            <a:r>
              <a:rPr b="0" i="0" lang="en-US" sz="19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help us describe things: publications, data, software</a:t>
            </a:r>
            <a:endParaRPr sz="19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635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F7D00"/>
              </a:buClr>
              <a:buSzPts val="1900"/>
              <a:buFont typeface="Noto Sans"/>
              <a:buNone/>
            </a:pPr>
            <a:r>
              <a:rPr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enabling bridges but also *ilities</a:t>
            </a:r>
            <a:endParaRPr sz="20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635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F7D00"/>
              </a:buClr>
              <a:buSzPts val="1900"/>
              <a:buFont typeface="Noto Sans"/>
              <a:buNone/>
            </a:pPr>
            <a:r>
              <a:t/>
            </a:r>
            <a:endParaRPr b="0" i="0" sz="1900" u="none" cap="none" strike="noStrike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635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F7D00"/>
              </a:buClr>
              <a:buSzPts val="1900"/>
              <a:buFont typeface="Noto Sans"/>
              <a:buNone/>
            </a:pPr>
            <a:r>
              <a:rPr b="0" i="0" lang="en-US" sz="19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Structured metadata plays a key role in </a:t>
            </a:r>
            <a:r>
              <a:rPr b="1" i="0" lang="en-US" sz="1900" u="none" cap="none" strike="noStrike">
                <a:solidFill>
                  <a:srgbClr val="4A4A49"/>
                </a:solidFill>
                <a:latin typeface="Arial"/>
                <a:ea typeface="Arial"/>
                <a:cs typeface="Arial"/>
                <a:sym typeface="Arial"/>
              </a:rPr>
              <a:t>FAIR</a:t>
            </a:r>
            <a:r>
              <a:rPr i="0" lang="en-US" sz="1900" u="none" cap="none" strike="noStrike">
                <a:solidFill>
                  <a:srgbClr val="4A4A49"/>
                </a:solidFill>
              </a:rPr>
              <a:t>,</a:t>
            </a:r>
            <a:endParaRPr i="0" sz="1900" u="none" cap="none" strike="noStrike">
              <a:solidFill>
                <a:srgbClr val="4A4A49"/>
              </a:solidFill>
            </a:endParaRPr>
          </a:p>
          <a:p>
            <a:pPr indent="0" lvl="0" marL="635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F7D00"/>
              </a:buClr>
              <a:buSzPts val="1900"/>
              <a:buFont typeface="Noto Sans"/>
              <a:buNone/>
            </a:pPr>
            <a:r>
              <a:rPr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facilitates generation of </a:t>
            </a:r>
            <a:r>
              <a:rPr b="1"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KGs</a:t>
            </a:r>
            <a:r>
              <a:rPr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,</a:t>
            </a:r>
            <a:endParaRPr sz="1100"/>
          </a:p>
          <a:p>
            <a:pPr indent="0" lvl="0" marL="635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EF7D00"/>
              </a:buClr>
              <a:buSzPts val="1900"/>
              <a:buFont typeface="Noto Sans"/>
              <a:buNone/>
            </a:pPr>
            <a:r>
              <a:rPr b="0" i="0" lang="en-US" sz="19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and makes things easier for machines and humans</a:t>
            </a:r>
            <a:endParaRPr sz="20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08" name="Google Shape;308;g3009aef704f_0_4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638336" y="1237028"/>
            <a:ext cx="668655" cy="72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009aef704f_0_427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3009aef704f_0_427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You use (and benefit) from metadata on regular basis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g3009aef704f_0_427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6" name="Google Shape;316;g3009aef704f_0_4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g3009aef704f_0_427"/>
          <p:cNvSpPr txBox="1"/>
          <p:nvPr>
            <p:ph idx="1" type="body"/>
          </p:nvPr>
        </p:nvSpPr>
        <p:spPr>
          <a:xfrm>
            <a:off x="311869" y="955350"/>
            <a:ext cx="8010000" cy="3073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/>
              <a:t>Ice-breaking exercise</a:t>
            </a:r>
            <a:endParaRPr sz="20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50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Ask the person next to you to describe something, e.g., research software, movie, dataset, person. Be careful that no “name” is used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Can you guess what the person is describing?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If you try the description in a search engine or GPT, can they guess it?</a:t>
            </a:r>
            <a:endParaRPr sz="18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l">
              <a:spcBef>
                <a:spcPts val="50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Share your experiences with the group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What metadata was used?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What metadata was key?</a:t>
            </a:r>
            <a:endParaRPr sz="1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009aef704f_0_435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g3009aef704f_0_435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How does metadata look like?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g3009aef704f_0_435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25" name="Google Shape;325;g3009aef704f_0_4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g3009aef704f_0_4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644" y="3127275"/>
            <a:ext cx="4265606" cy="1556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g3009aef704f_0_4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6073" y="904631"/>
            <a:ext cx="2945903" cy="3234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g3009aef704f_0_4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68869" y="3443586"/>
            <a:ext cx="1341495" cy="1183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g3009aef704f_0_4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2641" y="838511"/>
            <a:ext cx="4382895" cy="1951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009aef704f_0_446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g3009aef704f_0_446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How does metadata look like?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g3009aef704f_0_446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7" name="Google Shape;337;g3009aef704f_0_4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g3009aef704f_0_4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862" y="995231"/>
            <a:ext cx="3606948" cy="326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g3009aef704f_0_4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3238" y="949350"/>
            <a:ext cx="2818616" cy="203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3009aef704f_0_4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84986" y="3491250"/>
            <a:ext cx="2570818" cy="1104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3009aef704f_0_4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59906" y="3974719"/>
            <a:ext cx="411480" cy="44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g3009aef704f_0_4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19381" y="4659309"/>
            <a:ext cx="957410" cy="190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3009aef704f_0_44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159907" y="3403894"/>
            <a:ext cx="411480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009aef704f_0_459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g3009aef704f_0_459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Semantically structured metadata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g3009aef704f_0_459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51" name="Google Shape;351;g3009aef704f_0_4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g3009aef704f_0_459"/>
          <p:cNvSpPr txBox="1"/>
          <p:nvPr>
            <p:ph idx="1" type="body"/>
          </p:nvPr>
        </p:nvSpPr>
        <p:spPr>
          <a:xfrm>
            <a:off x="4784975" y="1229670"/>
            <a:ext cx="3878700" cy="349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/>
              <a:t>Semantically structured metadata</a:t>
            </a:r>
            <a:endParaRPr sz="20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50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Structured representation encapsulating “meaning”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Logics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Inference rules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Global purpose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Statements = Triplets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domain - relation - range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class - property - class/primitive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type - property - type/primitive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subject - predicate - object</a:t>
            </a:r>
            <a:endParaRPr sz="1800"/>
          </a:p>
        </p:txBody>
      </p:sp>
      <p:sp>
        <p:nvSpPr>
          <p:cNvPr id="353" name="Google Shape;353;g3009aef704f_0_459"/>
          <p:cNvSpPr txBox="1"/>
          <p:nvPr>
            <p:ph idx="1" type="body"/>
          </p:nvPr>
        </p:nvSpPr>
        <p:spPr>
          <a:xfrm>
            <a:off x="311847" y="1229670"/>
            <a:ext cx="3537000" cy="2667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/>
              <a:t>Structured metadata</a:t>
            </a:r>
            <a:endParaRPr sz="20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50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Structured representation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Local purpose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►"/>
            </a:pPr>
            <a:r>
              <a:rPr lang="en-US" sz="1800"/>
              <a:t>Examples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Databases - e.g., relational model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JSON  - JSON schema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XML -  XSD schema</a:t>
            </a:r>
            <a:endParaRPr sz="18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009aef704f_0_468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g3009aef704f_0_468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Schema.org - Lightweight semantics for web pages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g3009aef704f_0_468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1" name="Google Shape;361;g3009aef704f_0_4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g3009aef704f_0_4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836730"/>
            <a:ext cx="2397164" cy="4101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g3009aef704f_0_4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54441" y="836730"/>
            <a:ext cx="2900090" cy="4101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009aef704f_0_489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g3009aef704f_0_489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Schema.org for Research Software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g3009aef704f_0_489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71" name="Google Shape;371;g3009aef704f_0_4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g3009aef704f_0_4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52913" y="1110125"/>
            <a:ext cx="1690324" cy="374017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g3009aef704f_0_489"/>
          <p:cNvSpPr txBox="1"/>
          <p:nvPr/>
        </p:nvSpPr>
        <p:spPr>
          <a:xfrm>
            <a:off x="946206" y="1064033"/>
            <a:ext cx="1494600" cy="4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2100" u="none" cap="none" strike="noStrike">
                <a:solidFill>
                  <a:srgbClr val="3C4858"/>
                </a:solidFill>
                <a:latin typeface="Roboto"/>
                <a:ea typeface="Roboto"/>
                <a:cs typeface="Roboto"/>
                <a:sym typeface="Roboto"/>
              </a:rPr>
              <a:t>CodeMeta</a:t>
            </a:r>
            <a:endParaRPr b="0" i="0" sz="2100" u="none" cap="none" strike="noStrik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374" name="Google Shape;374;g3009aef704f_0_4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7750" y="3287542"/>
            <a:ext cx="3296968" cy="1073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g3009aef704f_0_4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621303"/>
            <a:ext cx="3296978" cy="1529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g3009aef704f_0_48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98725" y="1785150"/>
            <a:ext cx="4081980" cy="42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g3009aef704f_0_48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98725" y="2205270"/>
            <a:ext cx="4043100" cy="204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027b70290e_0_122"/>
          <p:cNvSpPr txBox="1"/>
          <p:nvPr>
            <p:ph type="title"/>
          </p:nvPr>
        </p:nvSpPr>
        <p:spPr>
          <a:xfrm>
            <a:off x="251975" y="120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Overview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92" name="Google Shape;192;g3027b70290e_0_122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3" name="Google Shape;193;g3027b70290e_0_122"/>
          <p:cNvSpPr txBox="1"/>
          <p:nvPr/>
        </p:nvSpPr>
        <p:spPr>
          <a:xfrm>
            <a:off x="251975" y="1068675"/>
            <a:ext cx="8380200" cy="25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Name: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Introduction and tutorial on Metadata and SMPs for FAIR research software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Description: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This talk/tutorial is organized in four parts: Introduction to ELIXIR </a:t>
            </a:r>
            <a:r>
              <a:rPr lang="en-US" sz="150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Software Management Plans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, Metadata for Research Software, FAIR for Research Software, and machine-actionable Software Management Plans. Hands-on are included for part 2 (</a:t>
            </a:r>
            <a:r>
              <a:rPr lang="en-US" sz="150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Metadata for Research Software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) and part 3 (</a:t>
            </a:r>
            <a:r>
              <a:rPr lang="en-US" sz="150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FAIR for Research Software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). There is an optional part that will briefly introduce JSON/JSON-LD if needed. This talk/tutorial reuses training materials used in other tutorials, they are indicated in the slides as a link to the original material. 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Keywords: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Research 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software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, metadata, FAIR4RS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4" name="Google Shape;194;g3027b70290e_0_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g3027b70290e_0_122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009aef704f_0_502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g3009aef704f_0_502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for research software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g3009aef704f_0_502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5" name="Google Shape;385;g3009aef704f_0_5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g3009aef704f_0_5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4538" y="882450"/>
            <a:ext cx="1974638" cy="4032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g3009aef704f_0_5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42575" y="1248210"/>
            <a:ext cx="5534122" cy="3070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009aef704f_0_477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g3009aef704f_0_477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Schema.org metadata in action: GitHub pages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g3009aef704f_0_477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95" name="Google Shape;395;g3009aef704f_0_4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3009aef704f_0_4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11986" y="1273464"/>
            <a:ext cx="2508347" cy="3086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g3009aef704f_0_4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1425" y="1118542"/>
            <a:ext cx="1941375" cy="150468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98" name="Google Shape;398;g3009aef704f_0_47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6975" y="2973622"/>
            <a:ext cx="2819656" cy="173457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99" name="Google Shape;399;g3009aef704f_0_47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70450" y="882460"/>
            <a:ext cx="1952256" cy="19065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00" name="Google Shape;400;g3009aef704f_0_47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74127" y="2973622"/>
            <a:ext cx="1784384" cy="188028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3009aef704f_0_511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g3009aef704f_0_511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Let’s hear it from you!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https://forms.gle/gySg41Pnc54NpvRi8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7" name="Google Shape;407;g3009aef704f_0_511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08" name="Google Shape;408;g3009aef704f_0_5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g3009aef704f_0_511"/>
          <p:cNvSpPr txBox="1"/>
          <p:nvPr>
            <p:ph idx="1" type="body"/>
          </p:nvPr>
        </p:nvSpPr>
        <p:spPr>
          <a:xfrm>
            <a:off x="311869" y="955350"/>
            <a:ext cx="8010000" cy="4012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98450" lvl="0" marL="355600" rtl="0" algn="l">
              <a:spcBef>
                <a:spcPts val="500"/>
              </a:spcBef>
              <a:spcAft>
                <a:spcPts val="0"/>
              </a:spcAft>
              <a:buSzPts val="1900"/>
              <a:buChar char="►"/>
            </a:pPr>
            <a:r>
              <a:rPr lang="en-US"/>
              <a:t>Thinking on the research software metadata summary</a:t>
            </a:r>
            <a:endParaRPr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How is this useful to you?</a:t>
            </a:r>
            <a:endParaRPr sz="1700"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What are the advantages of such a summary?</a:t>
            </a:r>
            <a:endParaRPr sz="1700"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Would you like to have a similar improved summary automatically created for your software?</a:t>
            </a:r>
            <a:endParaRPr sz="17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-298450" lvl="0" marL="355600" rtl="0" algn="l">
              <a:spcBef>
                <a:spcPts val="500"/>
              </a:spcBef>
              <a:spcAft>
                <a:spcPts val="0"/>
              </a:spcAft>
              <a:buSzPts val="1900"/>
              <a:buChar char="►"/>
            </a:pPr>
            <a:r>
              <a:rPr lang="en-US"/>
              <a:t>Thinking on the research software metadata in JSON-LD</a:t>
            </a:r>
            <a:endParaRPr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What uses does it have?</a:t>
            </a:r>
            <a:endParaRPr sz="1700"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What are the advantage of this format?</a:t>
            </a:r>
            <a:endParaRPr sz="17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-298450" lvl="0" marL="355600" rtl="0" algn="l">
              <a:spcBef>
                <a:spcPts val="500"/>
              </a:spcBef>
              <a:spcAft>
                <a:spcPts val="0"/>
              </a:spcAft>
              <a:buSzPts val="1900"/>
              <a:buChar char="►"/>
            </a:pPr>
            <a:r>
              <a:rPr lang="en-US"/>
              <a:t>Disclaimer</a:t>
            </a:r>
            <a:endParaRPr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Participation is voluntary</a:t>
            </a:r>
            <a:endParaRPr sz="1700"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We will analyze responses to understand better researchers needs wrt research software metadata</a:t>
            </a:r>
            <a:endParaRPr sz="1700"/>
          </a:p>
          <a:p>
            <a:pPr indent="-285750" lvl="1" marL="711200" rtl="0" algn="l"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We are not collecting any personal or identifiable information</a:t>
            </a:r>
            <a:endParaRPr sz="17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009aef704f_0_519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g3009aef704f_0_519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 word (or two) about JSON/JSON-LD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g3009aef704f_0_519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17" name="Google Shape;417;g3009aef704f_0_5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g3009aef704f_0_519"/>
          <p:cNvSpPr txBox="1"/>
          <p:nvPr>
            <p:ph idx="1" type="body"/>
          </p:nvPr>
        </p:nvSpPr>
        <p:spPr>
          <a:xfrm>
            <a:off x="310800" y="904550"/>
            <a:ext cx="8010000" cy="376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The following slides are an excerpt from a tutorial presented at the FDO FDO Summit 2024 in Berlin</a:t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9250" lvl="0" marL="4572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/>
              <a:t>Tutorial name: Practical web-based FDOs with RO-Crate and FAIR Signposting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/>
              <a:t>This tutorial was presented at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https://fairdo.org/fdof-summit-2024/</a:t>
            </a:r>
            <a:r>
              <a:rPr lang="en-US"/>
              <a:t> 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/>
              <a:t>Material available at </a:t>
            </a:r>
            <a:r>
              <a:rPr lang="en-US" u="sng">
                <a:solidFill>
                  <a:schemeClr val="hlink"/>
                </a:solidFill>
                <a:hlinkClick r:id="rId5"/>
              </a:rPr>
              <a:t>https://drive.google.com/file/d/1TKxFpz4QcG9bGCrGOb8Zq9kZU-H0kc6S/view</a:t>
            </a:r>
            <a:r>
              <a:rPr lang="en-US"/>
              <a:t> 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/>
              <a:t>If your reuse this part, please cite the published version as</a:t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Soiland-Reyes S. A very brief introduction to making metadata with JSON-LD [version 1; not peer reviewed]. F1000Research 2023, 12(ELIXIR):619 (slides) (https://doi.org/10.7490/f1000research.1119460.1)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029037f252_0_5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g3029037f252_0_5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 word (or two) about JSON/JSON-LD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5" name="Google Shape;425;g3029037f252_0_5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26" name="Google Shape;426;g3029037f252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g3029037f252_0_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0725" y="845450"/>
            <a:ext cx="7999748" cy="407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3029037f252_0_14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g3029037f252_0_14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 word (or two) about JSON/JSON-LD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34" name="Google Shape;434;g3029037f252_0_14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35" name="Google Shape;435;g3029037f252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g3029037f252_0_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400" y="920700"/>
            <a:ext cx="8130319" cy="3918931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g3029037f252_0_14"/>
          <p:cNvSpPr txBox="1"/>
          <p:nvPr/>
        </p:nvSpPr>
        <p:spPr>
          <a:xfrm>
            <a:off x="3729425" y="1771475"/>
            <a:ext cx="1833600" cy="47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u="sng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https://json-ld.org</a:t>
            </a:r>
            <a:r>
              <a:rPr lang="en-US" sz="19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900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38" name="Google Shape;438;g3029037f252_0_14"/>
          <p:cNvSpPr txBox="1"/>
          <p:nvPr/>
        </p:nvSpPr>
        <p:spPr>
          <a:xfrm>
            <a:off x="789425" y="4425700"/>
            <a:ext cx="2940000" cy="47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u="sng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</a:t>
            </a:r>
            <a:r>
              <a:rPr lang="en-US" sz="1900" u="sng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www.w3.org/TR/json-ld</a:t>
            </a:r>
            <a:r>
              <a:rPr lang="en-US" sz="19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19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900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029037f252_0_25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g3029037f252_0_25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 word (or two) about JSON/JSON-LD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5" name="Google Shape;445;g3029037f252_0_25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46" name="Google Shape;446;g3029037f252_0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g3029037f252_0_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0600" y="920700"/>
            <a:ext cx="7253043" cy="4070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3029037f252_0_36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g3029037f252_0_36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 word (or two) about JSON/JSON-LD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4" name="Google Shape;454;g3029037f252_0_36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55" name="Google Shape;455;g3029037f252_0_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g3029037f252_0_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8825" y="845450"/>
            <a:ext cx="7690738" cy="4070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029037f252_0_45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g3029037f252_0_45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 word (or two) about JSON/JSON-LD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63" name="Google Shape;463;g3029037f252_0_45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64" name="Google Shape;464;g3029037f252_0_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g3029037f252_0_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2350" y="845450"/>
            <a:ext cx="7210979" cy="4070399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g3029037f252_0_45"/>
          <p:cNvSpPr txBox="1"/>
          <p:nvPr/>
        </p:nvSpPr>
        <p:spPr>
          <a:xfrm>
            <a:off x="6409950" y="4506775"/>
            <a:ext cx="2587200" cy="44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u="sng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https://json-ld.org/playground/</a:t>
            </a:r>
            <a:r>
              <a:rPr lang="en-US" sz="17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700">
              <a:solidFill>
                <a:schemeClr val="accen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3009aef704f_0_1014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g3009aef704f_0_1014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73" name="Google Shape;473;g3009aef704f_0_10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g3009aef704f_0_10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62875" y="1208843"/>
            <a:ext cx="3810000" cy="338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027b70290e_0_133"/>
          <p:cNvSpPr txBox="1"/>
          <p:nvPr>
            <p:ph type="title"/>
          </p:nvPr>
        </p:nvSpPr>
        <p:spPr>
          <a:xfrm>
            <a:off x="800275" y="120500"/>
            <a:ext cx="7972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Questions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01" name="Google Shape;201;g3027b70290e_0_133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2" name="Google Shape;202;g3027b70290e_0_133"/>
          <p:cNvSpPr txBox="1"/>
          <p:nvPr/>
        </p:nvSpPr>
        <p:spPr>
          <a:xfrm>
            <a:off x="251975" y="936600"/>
            <a:ext cx="8380200" cy="39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Part 1 - Introduction to ELIXIR Software Management Plans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is an SMP?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are the benefits of SMPs?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Part 2 - Metadata for Research Software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is metadata and what are its benefits?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</a:t>
            </a: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metadata</a:t>
            </a: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efforts exist for research software?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How can I use Bioschemas markup in my GitHub pages?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Part 3 - FAIR for Research Software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are the FAIR4RS principles?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practical steps can I take to implement the FAIR4RS?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How are those steps translated into metadata?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Part 4 - maSMPs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are maSMPs?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17500" lvl="1" marL="9144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400"/>
              <a:buFont typeface="Corbel"/>
              <a:buChar char="○"/>
            </a:pPr>
            <a:r>
              <a:rPr lang="en-US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What is the metadata considered in maSMPs?</a:t>
            </a:r>
            <a:endParaRPr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03" name="Google Shape;203;g3027b70290e_0_1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g3027b70290e_0_133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5" name="Google Shape;205;g3027b70290e_0_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1525" y="150838"/>
            <a:ext cx="469175" cy="46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3009aef704f_0_526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g3009aef704f_0_526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E1.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 GitHub page for your research software</a:t>
            </a:r>
            <a:endParaRPr b="1" sz="22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1" name="Google Shape;481;g3009aef704f_0_526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82" name="Google Shape;482;g3009aef704f_0_5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g3009aef704f_0_5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" y="928170"/>
            <a:ext cx="7955283" cy="1869617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g3009aef704f_0_526"/>
          <p:cNvSpPr txBox="1"/>
          <p:nvPr/>
        </p:nvSpPr>
        <p:spPr>
          <a:xfrm>
            <a:off x="767300" y="3099000"/>
            <a:ext cx="74139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https://doi.org/10.5281/zenodo.10629452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Please use the latest version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you use this part please cite it as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Castro, L. J. (2024, February 7). Adding Bioschemas Dataset and ComputationalTool markup to GitHub pages. Zenodo. https://doi.org/10.5281/zenodo.10629453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2f5786ea597_0_197"/>
          <p:cNvSpPr txBox="1"/>
          <p:nvPr>
            <p:ph idx="12" type="sldNum"/>
          </p:nvPr>
        </p:nvSpPr>
        <p:spPr>
          <a:xfrm>
            <a:off x="8508376" y="49297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descr="RDA | Research Data Sharing without barriers" id="490" name="Google Shape;490;g2f5786ea597_0_1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7597" y="4192650"/>
            <a:ext cx="1120046" cy="631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g2f5786ea597_0_1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099" y="4114377"/>
            <a:ext cx="788501" cy="788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g2f5786ea597_0_1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28059" y="4167236"/>
            <a:ext cx="1212824" cy="682779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g2f5786ea597_0_197"/>
          <p:cNvSpPr txBox="1"/>
          <p:nvPr/>
        </p:nvSpPr>
        <p:spPr>
          <a:xfrm>
            <a:off x="291300" y="4192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Metadata help us describe things: publications, data, software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Metadata enabling bridges but also *ilities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Structured metadata plays a key role in FAIR,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facilitates generation of KGs,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and makes things easier for machines and humans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31">
                <a:solidFill>
                  <a:srgbClr val="4D4848"/>
                </a:solidFill>
                <a:latin typeface="Corbel"/>
                <a:ea typeface="Corbel"/>
                <a:cs typeface="Corbel"/>
                <a:sym typeface="Corbel"/>
              </a:rPr>
              <a:t>Big community effort, cultural change</a:t>
            </a:r>
            <a:endParaRPr sz="3031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D4848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94" name="Google Shape;494;g2f5786ea597_0_197"/>
          <p:cNvSpPr/>
          <p:nvPr/>
        </p:nvSpPr>
        <p:spPr>
          <a:xfrm>
            <a:off x="4151300" y="3542175"/>
            <a:ext cx="4840500" cy="1387500"/>
          </a:xfrm>
          <a:prstGeom prst="horizont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FAIR </a:t>
            </a:r>
            <a:r>
              <a:rPr lang="en-US" sz="37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for Research Software </a:t>
            </a:r>
            <a:endParaRPr sz="11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2"/>
          <p:cNvSpPr/>
          <p:nvPr/>
        </p:nvSpPr>
        <p:spPr>
          <a:xfrm>
            <a:off x="311850" y="124200"/>
            <a:ext cx="80076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The FAIR Principles for Research Software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2"/>
          <p:cNvSpPr txBox="1"/>
          <p:nvPr/>
        </p:nvSpPr>
        <p:spPr>
          <a:xfrm>
            <a:off x="95719" y="963806"/>
            <a:ext cx="43965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F</a:t>
            </a:r>
            <a:r>
              <a:rPr b="1" i="0" lang="en-US" sz="16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indable: </a:t>
            </a:r>
            <a:r>
              <a:rPr b="1" i="0" lang="en-US" sz="12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Software, and its associated </a:t>
            </a:r>
            <a:r>
              <a:rPr b="1" i="0" lang="en-US" sz="1200" u="sng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metadata</a:t>
            </a:r>
            <a:r>
              <a:rPr b="1" i="0" lang="en-US" sz="12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, is easy for both humans and machines to find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F1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 Software is assigned a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globally unique and persistent identifier</a:t>
            </a:r>
            <a:endParaRPr b="0" i="0" sz="1100" u="sng" cap="none" strike="noStrike">
              <a:solidFill>
                <a:srgbClr val="0070C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(new) F1.1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Components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of the software representing levels of granularity are assigned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distinct identifiers</a:t>
            </a:r>
            <a:endParaRPr b="0" i="0" sz="1100" u="sng" cap="none" strike="noStrike">
              <a:solidFill>
                <a:srgbClr val="0070C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(new) F1.2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Different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versions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of the software are assigned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distinct identifiers</a:t>
            </a:r>
            <a:endParaRPr b="0" i="0" sz="1100" u="sng" cap="none" strike="noStrike">
              <a:solidFill>
                <a:srgbClr val="0070C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F2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 Software is described with rich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metadata </a:t>
            </a:r>
            <a:endParaRPr b="0" i="0" sz="1100" u="sng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F3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Metadata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clearly and explicitly include the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identifier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of the software they describe</a:t>
            </a:r>
            <a:endParaRPr b="0" i="0" sz="1100" u="none" cap="none" strike="noStrike">
              <a:solidFill>
                <a:srgbClr val="0070C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F4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Metadata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are FAIR, searchable and indexable</a:t>
            </a:r>
            <a:endParaRPr b="0" i="0" sz="1100" u="none" cap="none" strike="noStrike">
              <a:solidFill>
                <a:srgbClr val="0070C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6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A</a:t>
            </a:r>
            <a:r>
              <a:rPr b="1" i="0" lang="en-US" sz="16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ccessible: </a:t>
            </a:r>
            <a:r>
              <a:rPr b="1" i="0" lang="en-US" sz="12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Software, and its metadata, is retrievable via standardised protocols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A1</a:t>
            </a:r>
            <a:r>
              <a:rPr b="0" i="0" lang="en-US" sz="1100" u="none" cap="none" strike="noStrike">
                <a:solidFill>
                  <a:srgbClr val="0563C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is retrievable by its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identifier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using a standardised communications protocol</a:t>
            </a:r>
            <a:endParaRPr b="0" i="0" sz="11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A1.1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The protocol is open, free, and universally  implementable</a:t>
            </a:r>
            <a:endParaRPr b="0" i="0" sz="11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10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A1.2</a:t>
            </a:r>
            <a:r>
              <a:rPr b="0" i="0" lang="en-US" sz="1100" u="none" cap="none" strike="noStrike">
                <a:solidFill>
                  <a:srgbClr val="0563C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1100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T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he protocol allows for an authentication and 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authorization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procedure, where necessary</a:t>
            </a:r>
            <a:endParaRPr b="0" i="0" sz="11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25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A2</a:t>
            </a:r>
            <a:r>
              <a:rPr b="0" i="0" lang="en-US" sz="1100" u="none" cap="none" strike="noStrike">
                <a:solidFill>
                  <a:srgbClr val="0563C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1100" u="sng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M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etadata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are accessible, even when the software is  no longer available</a:t>
            </a:r>
            <a:endParaRPr b="0" i="0" sz="11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2"/>
          <p:cNvSpPr txBox="1"/>
          <p:nvPr/>
        </p:nvSpPr>
        <p:spPr>
          <a:xfrm>
            <a:off x="4819669" y="963806"/>
            <a:ext cx="4246200" cy="4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I</a:t>
            </a:r>
            <a:r>
              <a:rPr b="1" i="0" lang="en-US" sz="16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nteroperable: </a:t>
            </a:r>
            <a:r>
              <a:rPr b="1" i="0" lang="en-US" sz="12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Software interoperates with other software by exchanging data and/or metadata, and/or through interaction via application programming interfaces (APIs), described through standards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270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(≠) I1.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reads, writes and exchanges data in a way that meets domain-relevant community standards</a:t>
            </a:r>
            <a:endParaRPr b="0" i="0" sz="11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sng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I2. </a:t>
            </a:r>
            <a:r>
              <a:rPr b="0" i="0" lang="en-US" sz="1100" u="none" cap="none" strike="sngStrike">
                <a:solidFill>
                  <a:srgbClr val="BFBFBF"/>
                </a:solidFill>
                <a:latin typeface="Georgia"/>
                <a:ea typeface="Georgia"/>
                <a:cs typeface="Georgia"/>
                <a:sym typeface="Georgia"/>
              </a:rPr>
              <a:t>(meta)data use vocabularies that follow FAIR  principles</a:t>
            </a:r>
            <a:endParaRPr b="0" i="0" sz="1100" u="none" cap="none" strike="sng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I</a:t>
            </a:r>
            <a:r>
              <a:rPr lang="en-US" sz="1100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2</a:t>
            </a:r>
            <a:r>
              <a:rPr lang="en-US" sz="1100">
                <a:solidFill>
                  <a:srgbClr val="BFBFBF"/>
                </a:solidFill>
                <a:latin typeface="Georgia"/>
                <a:ea typeface="Georgia"/>
                <a:cs typeface="Georgia"/>
                <a:sym typeface="Georgia"/>
              </a:rPr>
              <a:t>(3)</a:t>
            </a: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.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includes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qualified references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 to other objects</a:t>
            </a:r>
            <a:endParaRPr b="0" i="0" sz="11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b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6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R</a:t>
            </a:r>
            <a:r>
              <a:rPr b="1" i="0" lang="en-US" sz="16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eusable: </a:t>
            </a:r>
            <a:r>
              <a:rPr b="1" i="0" lang="en-US" sz="1200" u="none" cap="none" strike="noStrike">
                <a:solidFill>
                  <a:srgbClr val="6F2F9F"/>
                </a:solidFill>
                <a:latin typeface="Georgia"/>
                <a:ea typeface="Georgia"/>
                <a:cs typeface="Georgia"/>
                <a:sym typeface="Georgia"/>
              </a:rPr>
              <a:t>Software is both usable (can be executed) and reusable (can be understood, modified, built upon, or incorporated into other software)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R1.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is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described with a plurality of accurate and relevant attributes</a:t>
            </a:r>
            <a:endParaRPr b="0" i="0" sz="1100" u="sng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381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R1.1.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is given a clear and accessible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license</a:t>
            </a:r>
            <a:endParaRPr b="0" i="0" sz="1100" u="sng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927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R1.2.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is associated with detailed </a:t>
            </a:r>
            <a:r>
              <a:rPr lang="en-US" sz="1100" u="sng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p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rovenance</a:t>
            </a:r>
            <a:endParaRPr b="0" i="0" sz="1100" u="sng" cap="none" strike="noStrike">
              <a:solidFill>
                <a:srgbClr val="0070C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</a:t>
            </a: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new) R2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includes </a:t>
            </a:r>
            <a:r>
              <a:rPr b="0" i="0" lang="en-US" sz="1100" u="sng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qualified references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 to other software</a:t>
            </a:r>
            <a:endParaRPr b="0" i="0" sz="1100" u="none" cap="none" strike="noStrike">
              <a:solidFill>
                <a:srgbClr val="0070C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(=) R3</a:t>
            </a:r>
            <a:r>
              <a:rPr b="0" i="0" lang="en-US" sz="1100" u="none" cap="none" strike="noStrike">
                <a:solidFill>
                  <a:srgbClr val="BFBFBF"/>
                </a:solidFill>
                <a:latin typeface="Georgia"/>
                <a:ea typeface="Georgia"/>
                <a:cs typeface="Georgia"/>
                <a:sym typeface="Georgia"/>
              </a:rPr>
              <a:t>(1.3)</a:t>
            </a: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b="0" i="0" lang="en-US" sz="1100" u="none" cap="none" strike="noStrike">
                <a:solidFill>
                  <a:srgbClr val="0070C0"/>
                </a:solidFill>
                <a:latin typeface="Georgia"/>
                <a:ea typeface="Georgia"/>
                <a:cs typeface="Georgia"/>
                <a:sym typeface="Georgia"/>
              </a:rPr>
              <a:t>Software meets domain-relevant community standards</a:t>
            </a:r>
            <a:endParaRPr b="0" i="0" sz="14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04" name="Google Shape;50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198b94d192c_0_245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g198b94d192c_0_245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Who is responsible for FAIR software?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g198b94d192c_0_245"/>
          <p:cNvSpPr txBox="1"/>
          <p:nvPr>
            <p:ph idx="4294967295" type="body"/>
          </p:nvPr>
        </p:nvSpPr>
        <p:spPr>
          <a:xfrm>
            <a:off x="311700" y="912131"/>
            <a:ext cx="3372000" cy="30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Who is expected to apply FAIR? </a:t>
            </a:r>
            <a:endParaRPr/>
          </a:p>
          <a:p>
            <a:pPr indent="-349250" lvl="0" marL="4699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Char char="►"/>
            </a:pPr>
            <a:r>
              <a:rPr lang="en-US"/>
              <a:t>And why?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None/>
            </a:pPr>
            <a:r>
              <a:rPr i="1" lang="en-US" sz="1600"/>
              <a:t>“...the application of the FAIR4RS Principles is the responsibility of the owners (who are often the creators) of the software, not the users. “</a:t>
            </a:r>
            <a:endParaRPr i="1" sz="1600"/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None/>
            </a:pPr>
            <a:r>
              <a:t/>
            </a:r>
            <a:endParaRPr i="1" sz="1600"/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None/>
            </a:pPr>
            <a:r>
              <a:rPr i="1" lang="en-US" sz="1600"/>
              <a:t>“The FAIR4RS Principles are also relevant to the larger ecosystem and various stakeholders that support research software (e.g., repositories and registries).”</a:t>
            </a:r>
            <a:endParaRPr i="1" sz="1600"/>
          </a:p>
        </p:txBody>
      </p:sp>
      <p:sp>
        <p:nvSpPr>
          <p:cNvPr id="512" name="Google Shape;512;g198b94d192c_0_245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3" name="Google Shape;513;g198b94d192c_0_245"/>
          <p:cNvSpPr/>
          <p:nvPr/>
        </p:nvSpPr>
        <p:spPr>
          <a:xfrm>
            <a:off x="5278700" y="1165742"/>
            <a:ext cx="2540100" cy="2540100"/>
          </a:xfrm>
          <a:prstGeom prst="donut">
            <a:avLst>
              <a:gd fmla="val 16067" name="adj"/>
            </a:avLst>
          </a:prstGeom>
          <a:solidFill>
            <a:srgbClr val="000000">
              <a:alpha val="10196"/>
            </a:srgbClr>
          </a:solidFill>
          <a:ln>
            <a:noFill/>
          </a:ln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4" name="Google Shape;514;g198b94d192c_0_245"/>
          <p:cNvGrpSpPr/>
          <p:nvPr/>
        </p:nvGrpSpPr>
        <p:grpSpPr>
          <a:xfrm>
            <a:off x="7195250" y="851693"/>
            <a:ext cx="1795295" cy="680379"/>
            <a:chOff x="5214050" y="851693"/>
            <a:chExt cx="1795295" cy="680379"/>
          </a:xfrm>
        </p:grpSpPr>
        <p:cxnSp>
          <p:nvCxnSpPr>
            <p:cNvPr id="515" name="Google Shape;515;g198b94d192c_0_245"/>
            <p:cNvCxnSpPr/>
            <p:nvPr/>
          </p:nvCxnSpPr>
          <p:spPr>
            <a:xfrm flipH="1">
              <a:off x="5214050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08563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516" name="Google Shape;516;g198b94d192c_0_245"/>
            <p:cNvSpPr txBox="1"/>
            <p:nvPr/>
          </p:nvSpPr>
          <p:spPr>
            <a:xfrm>
              <a:off x="5514145" y="851693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4800" lIns="94800" spcFirstLastPara="1" rIns="94800" wrap="square" tIns="948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INCENTIVES</a:t>
              </a:r>
              <a:endParaRPr b="0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Make it rewarding</a:t>
              </a:r>
              <a:endParaRPr b="1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17" name="Google Shape;517;g198b94d192c_0_245"/>
          <p:cNvGrpSpPr/>
          <p:nvPr/>
        </p:nvGrpSpPr>
        <p:grpSpPr>
          <a:xfrm>
            <a:off x="4083452" y="851693"/>
            <a:ext cx="1805709" cy="680379"/>
            <a:chOff x="2102252" y="851693"/>
            <a:chExt cx="1805709" cy="680379"/>
          </a:xfrm>
        </p:grpSpPr>
        <p:cxnSp>
          <p:nvCxnSpPr>
            <p:cNvPr id="518" name="Google Shape;518;g198b94d192c_0_245"/>
            <p:cNvCxnSpPr/>
            <p:nvPr/>
          </p:nvCxnSpPr>
          <p:spPr>
            <a:xfrm>
              <a:off x="3634961" y="1153772"/>
              <a:ext cx="273000" cy="378300"/>
            </a:xfrm>
            <a:prstGeom prst="straightConnector1">
              <a:avLst/>
            </a:prstGeom>
            <a:noFill/>
            <a:ln cap="flat" cmpd="sng" w="19050">
              <a:solidFill>
                <a:srgbClr val="65F0AD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519" name="Google Shape;519;g198b94d192c_0_245"/>
            <p:cNvSpPr txBox="1"/>
            <p:nvPr/>
          </p:nvSpPr>
          <p:spPr>
            <a:xfrm>
              <a:off x="2102252" y="851693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4800" lIns="94800" spcFirstLastPara="1" rIns="94800" wrap="square" tIns="948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COMMUNITIES</a:t>
              </a:r>
              <a:endParaRPr b="0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Make it normal</a:t>
              </a:r>
              <a:endParaRPr b="1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20" name="Google Shape;520;g198b94d192c_0_245"/>
          <p:cNvGrpSpPr/>
          <p:nvPr/>
        </p:nvGrpSpPr>
        <p:grpSpPr>
          <a:xfrm>
            <a:off x="7606674" y="2586173"/>
            <a:ext cx="1947079" cy="669600"/>
            <a:chOff x="5625475" y="2586174"/>
            <a:chExt cx="1947079" cy="669600"/>
          </a:xfrm>
        </p:grpSpPr>
        <p:cxnSp>
          <p:nvCxnSpPr>
            <p:cNvPr id="521" name="Google Shape;521;g198b94d192c_0_245"/>
            <p:cNvCxnSpPr/>
            <p:nvPr/>
          </p:nvCxnSpPr>
          <p:spPr>
            <a:xfrm rot="10800000">
              <a:off x="5625475" y="2771675"/>
              <a:ext cx="442200" cy="153300"/>
            </a:xfrm>
            <a:prstGeom prst="straightConnector1">
              <a:avLst/>
            </a:prstGeom>
            <a:noFill/>
            <a:ln cap="flat" cmpd="sng" w="19050">
              <a:solidFill>
                <a:srgbClr val="0E9453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522" name="Google Shape;522;g198b94d192c_0_245"/>
            <p:cNvSpPr txBox="1"/>
            <p:nvPr/>
          </p:nvSpPr>
          <p:spPr>
            <a:xfrm>
              <a:off x="6077354" y="2586174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4800" lIns="94800" spcFirstLastPara="1" rIns="94800" wrap="square" tIns="948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POLICY</a:t>
              </a:r>
              <a:endParaRPr b="0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Make it </a:t>
              </a:r>
              <a:br>
                <a:rPr b="1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</a:br>
              <a:r>
                <a:rPr b="1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required</a:t>
              </a:r>
              <a:endParaRPr b="1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23" name="Google Shape;523;g198b94d192c_0_245"/>
          <p:cNvGrpSpPr/>
          <p:nvPr/>
        </p:nvGrpSpPr>
        <p:grpSpPr>
          <a:xfrm>
            <a:off x="3535690" y="2571666"/>
            <a:ext cx="1955185" cy="669600"/>
            <a:chOff x="1554490" y="2571667"/>
            <a:chExt cx="1955185" cy="669600"/>
          </a:xfrm>
        </p:grpSpPr>
        <p:cxnSp>
          <p:nvCxnSpPr>
            <p:cNvPr id="524" name="Google Shape;524;g198b94d192c_0_245"/>
            <p:cNvCxnSpPr/>
            <p:nvPr/>
          </p:nvCxnSpPr>
          <p:spPr>
            <a:xfrm flipH="1" rot="10800000">
              <a:off x="3059375" y="2771675"/>
              <a:ext cx="450300" cy="145200"/>
            </a:xfrm>
            <a:prstGeom prst="straightConnector1">
              <a:avLst/>
            </a:prstGeom>
            <a:noFill/>
            <a:ln cap="flat" cmpd="sng" w="19050">
              <a:solidFill>
                <a:srgbClr val="0E9453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525" name="Google Shape;525;g198b94d192c_0_245"/>
            <p:cNvSpPr txBox="1"/>
            <p:nvPr/>
          </p:nvSpPr>
          <p:spPr>
            <a:xfrm>
              <a:off x="1554490" y="2571667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4800" lIns="94800" spcFirstLastPara="1" rIns="94800" wrap="square" tIns="94800">
              <a:noAutofit/>
            </a:bodyPr>
            <a:lstStyle/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TRAINING &amp; TOOLS</a:t>
              </a:r>
              <a:endParaRPr b="0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Make it easy</a:t>
              </a:r>
              <a:endParaRPr b="1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26" name="Google Shape;526;g198b94d192c_0_245"/>
          <p:cNvGrpSpPr/>
          <p:nvPr/>
        </p:nvGrpSpPr>
        <p:grpSpPr>
          <a:xfrm>
            <a:off x="5789427" y="3541000"/>
            <a:ext cx="1495200" cy="1137936"/>
            <a:chOff x="3808226" y="3541000"/>
            <a:chExt cx="1495200" cy="1137936"/>
          </a:xfrm>
        </p:grpSpPr>
        <p:cxnSp>
          <p:nvCxnSpPr>
            <p:cNvPr id="527" name="Google Shape;527;g198b94d192c_0_245"/>
            <p:cNvCxnSpPr/>
            <p:nvPr/>
          </p:nvCxnSpPr>
          <p:spPr>
            <a:xfrm rot="10800000">
              <a:off x="4563402" y="3541000"/>
              <a:ext cx="0" cy="489600"/>
            </a:xfrm>
            <a:prstGeom prst="straightConnector1">
              <a:avLst/>
            </a:prstGeom>
            <a:noFill/>
            <a:ln cap="flat" cmpd="sng" w="19050">
              <a:solidFill>
                <a:srgbClr val="085631"/>
              </a:solidFill>
              <a:prstDash val="solid"/>
              <a:round/>
              <a:headEnd len="med" w="med" type="oval"/>
              <a:tailEnd len="sm" w="sm" type="none"/>
            </a:ln>
          </p:spPr>
        </p:cxnSp>
        <p:sp>
          <p:nvSpPr>
            <p:cNvPr id="528" name="Google Shape;528;g198b94d192c_0_245"/>
            <p:cNvSpPr txBox="1"/>
            <p:nvPr/>
          </p:nvSpPr>
          <p:spPr>
            <a:xfrm>
              <a:off x="3808226" y="4009336"/>
              <a:ext cx="1495200" cy="66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4800" lIns="94800" spcFirstLastPara="1" rIns="94800" wrap="square" tIns="948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INFRASTRUCTURE</a:t>
              </a:r>
              <a:endParaRPr b="0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Make it possible</a:t>
              </a:r>
              <a:endParaRPr b="1" i="0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529" name="Google Shape;529;g198b94d192c_0_245"/>
          <p:cNvSpPr/>
          <p:nvPr/>
        </p:nvSpPr>
        <p:spPr>
          <a:xfrm rot="1800047">
            <a:off x="5201043" y="1086434"/>
            <a:ext cx="2690936" cy="2690936"/>
          </a:xfrm>
          <a:prstGeom prst="blockArc">
            <a:avLst>
              <a:gd fmla="val 14414370" name="adj1"/>
              <a:gd fmla="val 18998613" name="adj2"/>
              <a:gd fmla="val 8907" name="adj3"/>
            </a:avLst>
          </a:prstGeom>
          <a:solidFill>
            <a:srgbClr val="08563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g198b94d192c_0_245"/>
          <p:cNvSpPr/>
          <p:nvPr/>
        </p:nvSpPr>
        <p:spPr>
          <a:xfrm flipH="1" rot="-9000757">
            <a:off x="5206916" y="1084808"/>
            <a:ext cx="2690226" cy="2690226"/>
          </a:xfrm>
          <a:prstGeom prst="blockArc">
            <a:avLst>
              <a:gd fmla="val 20178804" name="adj1"/>
              <a:gd fmla="val 2623923" name="adj2"/>
              <a:gd fmla="val 8858" name="adj3"/>
            </a:avLst>
          </a:prstGeom>
          <a:solidFill>
            <a:srgbClr val="0E9453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g198b94d192c_0_245"/>
          <p:cNvSpPr txBox="1"/>
          <p:nvPr/>
        </p:nvSpPr>
        <p:spPr>
          <a:xfrm>
            <a:off x="5826983" y="2056460"/>
            <a:ext cx="1443600" cy="80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en-US" sz="19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ADOPTION</a:t>
            </a:r>
            <a:br>
              <a:rPr b="1" i="0" lang="en-US" sz="19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b="1" i="0" lang="en-US" sz="1900" u="none" cap="none" strike="noStrike">
                <a:solidFill>
                  <a:srgbClr val="020202"/>
                </a:solidFill>
                <a:latin typeface="Roboto"/>
                <a:ea typeface="Roboto"/>
                <a:cs typeface="Roboto"/>
                <a:sym typeface="Roboto"/>
              </a:rPr>
              <a:t>CYCLE</a:t>
            </a:r>
            <a:endParaRPr b="0" i="0" sz="1900" u="none" cap="none" strike="noStrike">
              <a:solidFill>
                <a:srgbClr val="02020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g198b94d192c_0_245"/>
          <p:cNvSpPr/>
          <p:nvPr/>
        </p:nvSpPr>
        <p:spPr>
          <a:xfrm rot="-3781968">
            <a:off x="7537965" y="1857984"/>
            <a:ext cx="363191" cy="363191"/>
          </a:xfrm>
          <a:prstGeom prst="rtTriangle">
            <a:avLst/>
          </a:prstGeom>
          <a:solidFill>
            <a:srgbClr val="085631"/>
          </a:solidFill>
          <a:ln>
            <a:noFill/>
          </a:ln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g198b94d192c_0_245"/>
          <p:cNvSpPr/>
          <p:nvPr/>
        </p:nvSpPr>
        <p:spPr>
          <a:xfrm flipH="1" rot="-1800109">
            <a:off x="5196229" y="1082473"/>
            <a:ext cx="2696852" cy="2696852"/>
          </a:xfrm>
          <a:prstGeom prst="blockArc">
            <a:avLst>
              <a:gd fmla="val 14334136" name="adj1"/>
              <a:gd fmla="val 18854681" name="adj2"/>
              <a:gd fmla="val 8846" name="adj3"/>
            </a:avLst>
          </a:prstGeom>
          <a:solidFill>
            <a:srgbClr val="65F0AD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g198b94d192c_0_245"/>
          <p:cNvSpPr/>
          <p:nvPr/>
        </p:nvSpPr>
        <p:spPr>
          <a:xfrm rot="9000757">
            <a:off x="5188632" y="1087634"/>
            <a:ext cx="2690226" cy="2690226"/>
          </a:xfrm>
          <a:prstGeom prst="blockArc">
            <a:avLst>
              <a:gd fmla="val 20184517" name="adj1"/>
              <a:gd fmla="val 3007258" name="adj2"/>
              <a:gd fmla="val 9336" name="adj3"/>
            </a:avLst>
          </a:prstGeom>
          <a:solidFill>
            <a:srgbClr val="0E9453"/>
          </a:solidFill>
          <a:ln cap="flat" cmpd="sng" w="9525">
            <a:solidFill>
              <a:srgbClr val="0E9453"/>
            </a:solidFill>
            <a:prstDash val="solid"/>
            <a:round/>
            <a:headEnd len="sm" w="sm" type="none"/>
            <a:tailEnd len="sm" w="sm" type="none"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5" name="Google Shape;535;g198b94d192c_0_245"/>
          <p:cNvSpPr/>
          <p:nvPr/>
        </p:nvSpPr>
        <p:spPr>
          <a:xfrm flipH="1" rot="-9000757">
            <a:off x="5188729" y="1089158"/>
            <a:ext cx="2690226" cy="2690226"/>
          </a:xfrm>
          <a:prstGeom prst="blockArc">
            <a:avLst>
              <a:gd fmla="val 15738599" name="adj1"/>
              <a:gd fmla="val 20008131" name="adj2"/>
              <a:gd fmla="val 9063" name="adj3"/>
            </a:avLst>
          </a:prstGeom>
          <a:solidFill>
            <a:srgbClr val="085631"/>
          </a:solidFill>
          <a:ln>
            <a:noFill/>
          </a:ln>
          <a:effectLst>
            <a:outerShdw blurRad="71438" rotWithShape="0" algn="bl" dir="5400000" dist="9525">
              <a:srgbClr val="000000">
                <a:alpha val="40000"/>
              </a:srgbClr>
            </a:outerShdw>
          </a:effectLst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g198b94d192c_0_245"/>
          <p:cNvSpPr/>
          <p:nvPr/>
        </p:nvSpPr>
        <p:spPr>
          <a:xfrm rot="9240359">
            <a:off x="5194712" y="1857690"/>
            <a:ext cx="363469" cy="363469"/>
          </a:xfrm>
          <a:prstGeom prst="rtTriangle">
            <a:avLst/>
          </a:prstGeom>
          <a:solidFill>
            <a:srgbClr val="0E9453"/>
          </a:solidFill>
          <a:ln>
            <a:noFill/>
          </a:ln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g198b94d192c_0_245"/>
          <p:cNvSpPr/>
          <p:nvPr/>
        </p:nvSpPr>
        <p:spPr>
          <a:xfrm rot="476150">
            <a:off x="7101159" y="3239199"/>
            <a:ext cx="362875" cy="362875"/>
          </a:xfrm>
          <a:prstGeom prst="rtTriangle">
            <a:avLst/>
          </a:prstGeom>
          <a:solidFill>
            <a:srgbClr val="0E9453"/>
          </a:solidFill>
          <a:ln>
            <a:noFill/>
          </a:ln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g198b94d192c_0_245"/>
          <p:cNvSpPr/>
          <p:nvPr/>
        </p:nvSpPr>
        <p:spPr>
          <a:xfrm rot="4857950">
            <a:off x="5634923" y="3239151"/>
            <a:ext cx="363003" cy="363003"/>
          </a:xfrm>
          <a:prstGeom prst="rtTriangle">
            <a:avLst/>
          </a:prstGeom>
          <a:solidFill>
            <a:srgbClr val="085631"/>
          </a:solidFill>
          <a:ln>
            <a:noFill/>
          </a:ln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g198b94d192c_0_245"/>
          <p:cNvSpPr/>
          <p:nvPr/>
        </p:nvSpPr>
        <p:spPr>
          <a:xfrm rot="-8100000">
            <a:off x="6363915" y="1027393"/>
            <a:ext cx="363170" cy="363170"/>
          </a:xfrm>
          <a:prstGeom prst="rtTriangle">
            <a:avLst/>
          </a:prstGeom>
          <a:solidFill>
            <a:srgbClr val="65F0AD"/>
          </a:solidFill>
          <a:ln>
            <a:noFill/>
          </a:ln>
        </p:spPr>
        <p:txBody>
          <a:bodyPr anchorCtr="0" anchor="ctr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g198b94d192c_0_245"/>
          <p:cNvSpPr txBox="1"/>
          <p:nvPr/>
        </p:nvSpPr>
        <p:spPr>
          <a:xfrm>
            <a:off x="7271450" y="3778900"/>
            <a:ext cx="1851000" cy="6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4800" lIns="94800" spcFirstLastPara="1" rIns="94800" wrap="square" tIns="94800">
            <a:noAutofit/>
          </a:bodyPr>
          <a:lstStyle/>
          <a:p>
            <a:pPr indent="0" lvl="0" marL="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Adapted by Neil Chue Hong from original by Brian Nosek:</a:t>
            </a:r>
            <a:b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10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Strategy for Culture Change</a:t>
            </a:r>
            <a:r>
              <a:rPr b="0" i="1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(2019) </a:t>
            </a:r>
            <a:endParaRPr b="0" i="1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g198b94d192c_0_245"/>
          <p:cNvSpPr txBox="1"/>
          <p:nvPr/>
        </p:nvSpPr>
        <p:spPr>
          <a:xfrm>
            <a:off x="59213" y="4668769"/>
            <a:ext cx="5106600" cy="2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Slide taken from FAIR4RS presentation at RDA Plenary October 2021</a:t>
            </a:r>
            <a:endParaRPr b="0" i="0" sz="900" u="none" cap="none" strike="noStrik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42" name="Google Shape;542;g198b94d192c_0_2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198c90ac47f_0_141"/>
          <p:cNvSpPr txBox="1"/>
          <p:nvPr>
            <p:ph type="title"/>
          </p:nvPr>
        </p:nvSpPr>
        <p:spPr>
          <a:xfrm>
            <a:off x="311869" y="85931"/>
            <a:ext cx="5919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Moving towards FAIR4RS</a:t>
            </a:r>
            <a:endParaRPr/>
          </a:p>
        </p:txBody>
      </p:sp>
      <p:sp>
        <p:nvSpPr>
          <p:cNvPr id="549" name="Google Shape;549;g198c90ac47f_0_141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550" name="Google Shape;550;g198c90ac47f_0_141"/>
          <p:cNvSpPr txBox="1"/>
          <p:nvPr/>
        </p:nvSpPr>
        <p:spPr>
          <a:xfrm>
            <a:off x="254725" y="3573045"/>
            <a:ext cx="2334900" cy="3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https://choosealicense.com</a:t>
            </a:r>
            <a:endParaRPr b="0" i="0" sz="14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51" name="Google Shape;551;g198c90ac47f_0_141"/>
          <p:cNvCxnSpPr>
            <a:stCxn id="552" idx="2"/>
            <a:endCxn id="550" idx="3"/>
          </p:cNvCxnSpPr>
          <p:nvPr/>
        </p:nvCxnSpPr>
        <p:spPr>
          <a:xfrm rot="10800000">
            <a:off x="2589713" y="3752606"/>
            <a:ext cx="518100" cy="55800"/>
          </a:xfrm>
          <a:prstGeom prst="curvedConnector3">
            <a:avLst>
              <a:gd fmla="val 50008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2" name="Google Shape;552;g198c90ac47f_0_141"/>
          <p:cNvSpPr/>
          <p:nvPr/>
        </p:nvSpPr>
        <p:spPr>
          <a:xfrm>
            <a:off x="3107813" y="3739106"/>
            <a:ext cx="140700" cy="1386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3" name="Google Shape;553;g198c90ac47f_0_1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6663" y="3941753"/>
            <a:ext cx="881550" cy="2718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4" name="Google Shape;554;g198c90ac47f_0_141"/>
          <p:cNvCxnSpPr>
            <a:stCxn id="555" idx="2"/>
            <a:endCxn id="553" idx="3"/>
          </p:cNvCxnSpPr>
          <p:nvPr/>
        </p:nvCxnSpPr>
        <p:spPr>
          <a:xfrm rot="10800000">
            <a:off x="2078213" y="4077806"/>
            <a:ext cx="1029600" cy="1878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5" name="Google Shape;555;g198c90ac47f_0_141"/>
          <p:cNvSpPr/>
          <p:nvPr/>
        </p:nvSpPr>
        <p:spPr>
          <a:xfrm>
            <a:off x="3107813" y="4196306"/>
            <a:ext cx="140700" cy="1386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56" name="Google Shape;556;g198c90ac47f_0_141"/>
          <p:cNvCxnSpPr>
            <a:stCxn id="555" idx="2"/>
            <a:endCxn id="557" idx="3"/>
          </p:cNvCxnSpPr>
          <p:nvPr/>
        </p:nvCxnSpPr>
        <p:spPr>
          <a:xfrm flipH="1">
            <a:off x="1947113" y="4265606"/>
            <a:ext cx="1160700" cy="243600"/>
          </a:xfrm>
          <a:prstGeom prst="curvedConnector3">
            <a:avLst>
              <a:gd fmla="val 50005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58" name="Google Shape;558;g198c90ac47f_0_141"/>
          <p:cNvGrpSpPr/>
          <p:nvPr/>
        </p:nvGrpSpPr>
        <p:grpSpPr>
          <a:xfrm>
            <a:off x="3323350" y="3458738"/>
            <a:ext cx="2849775" cy="1464881"/>
            <a:chOff x="5193134" y="4687850"/>
            <a:chExt cx="3799699" cy="1953175"/>
          </a:xfrm>
        </p:grpSpPr>
        <p:sp>
          <p:nvSpPr>
            <p:cNvPr id="559" name="Google Shape;559;g198c90ac47f_0_141"/>
            <p:cNvSpPr/>
            <p:nvPr/>
          </p:nvSpPr>
          <p:spPr>
            <a:xfrm>
              <a:off x="5207400" y="4687850"/>
              <a:ext cx="3210600" cy="1953000"/>
            </a:xfrm>
            <a:prstGeom prst="rect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71100" lIns="71100" spcFirstLastPara="1" rIns="71100" wrap="square" tIns="71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Archives/Repositories/Registries</a:t>
              </a:r>
              <a:endParaRPr b="1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g198c90ac47f_0_141"/>
            <p:cNvSpPr txBox="1"/>
            <p:nvPr/>
          </p:nvSpPr>
          <p:spPr>
            <a:xfrm>
              <a:off x="5193134" y="4924607"/>
              <a:ext cx="3011100" cy="64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3810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R1.1.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Software is given a clear and accessible license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g198c90ac47f_0_141"/>
            <p:cNvSpPr txBox="1"/>
            <p:nvPr/>
          </p:nvSpPr>
          <p:spPr>
            <a:xfrm>
              <a:off x="5216433" y="5463999"/>
              <a:ext cx="3776400" cy="64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9271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R1.2.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Software is associated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w</a:t>
              </a:r>
              <a:r>
                <a:rPr lang="en-US" sz="110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i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th detailed provenance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g198c90ac47f_0_141"/>
            <p:cNvSpPr txBox="1"/>
            <p:nvPr/>
          </p:nvSpPr>
          <p:spPr>
            <a:xfrm>
              <a:off x="5216425" y="5998125"/>
              <a:ext cx="3000000" cy="64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0" marR="127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I2.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Software includes qualified references to other objects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3" name="Google Shape;563;g198c90ac47f_0_141"/>
          <p:cNvSpPr txBox="1"/>
          <p:nvPr/>
        </p:nvSpPr>
        <p:spPr>
          <a:xfrm>
            <a:off x="6358613" y="1230900"/>
            <a:ext cx="22500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12700" marR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R2 </a:t>
            </a:r>
            <a:r>
              <a:rPr b="0" i="0" lang="en-US" sz="11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Software includes qualified references to other software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g198c90ac47f_0_141"/>
          <p:cNvSpPr/>
          <p:nvPr/>
        </p:nvSpPr>
        <p:spPr>
          <a:xfrm>
            <a:off x="6380850" y="1199381"/>
            <a:ext cx="2210400" cy="509100"/>
          </a:xfrm>
          <a:prstGeom prst="rect">
            <a:avLst/>
          </a:prstGeom>
          <a:noFill/>
          <a:ln cap="flat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71100" lIns="71100" spcFirstLastPara="1" rIns="71100" wrap="square" tIns="71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0" sz="1100" u="none" cap="none" strike="noStrike">
              <a:solidFill>
                <a:srgbClr val="000000"/>
              </a:solidFill>
            </a:endParaRPr>
          </a:p>
        </p:txBody>
      </p:sp>
      <p:pic>
        <p:nvPicPr>
          <p:cNvPr id="565" name="Google Shape;565;g198c90ac47f_0_141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24069" y="4116619"/>
            <a:ext cx="948639" cy="249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g198c90ac47f_0_141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60225" y="4548525"/>
            <a:ext cx="1989334" cy="290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g198c90ac47f_0_14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008913" y="4027622"/>
            <a:ext cx="711332" cy="36063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8" name="Google Shape;568;g198c90ac47f_0_141"/>
          <p:cNvCxnSpPr>
            <a:stCxn id="569" idx="2"/>
            <a:endCxn id="565" idx="0"/>
          </p:cNvCxnSpPr>
          <p:nvPr/>
        </p:nvCxnSpPr>
        <p:spPr>
          <a:xfrm rot="5400000">
            <a:off x="7102819" y="3613172"/>
            <a:ext cx="299100" cy="707700"/>
          </a:xfrm>
          <a:prstGeom prst="curvedConnector3">
            <a:avLst>
              <a:gd fmla="val 50008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0" name="Google Shape;570;g198c90ac47f_0_141"/>
          <p:cNvCxnSpPr>
            <a:stCxn id="569" idx="2"/>
            <a:endCxn id="566" idx="0"/>
          </p:cNvCxnSpPr>
          <p:nvPr/>
        </p:nvCxnSpPr>
        <p:spPr>
          <a:xfrm flipH="1" rot="-5400000">
            <a:off x="7264969" y="4158722"/>
            <a:ext cx="731100" cy="48600"/>
          </a:xfrm>
          <a:prstGeom prst="curvedConnector3">
            <a:avLst>
              <a:gd fmla="val 49997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71" name="Google Shape;571;g198c90ac47f_0_141"/>
          <p:cNvGrpSpPr/>
          <p:nvPr/>
        </p:nvGrpSpPr>
        <p:grpSpPr>
          <a:xfrm>
            <a:off x="6472913" y="1946606"/>
            <a:ext cx="2258306" cy="1870866"/>
            <a:chOff x="8554350" y="2671675"/>
            <a:chExt cx="3011075" cy="2494488"/>
          </a:xfrm>
        </p:grpSpPr>
        <p:sp>
          <p:nvSpPr>
            <p:cNvPr id="572" name="Google Shape;572;g198c90ac47f_0_141"/>
            <p:cNvSpPr/>
            <p:nvPr/>
          </p:nvSpPr>
          <p:spPr>
            <a:xfrm>
              <a:off x="8584000" y="2671675"/>
              <a:ext cx="2947200" cy="2457000"/>
            </a:xfrm>
            <a:prstGeom prst="rect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71100" lIns="71100" spcFirstLastPara="1" rIns="71100" wrap="square" tIns="71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Registries</a:t>
              </a:r>
              <a:endParaRPr b="1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g198c90ac47f_0_141"/>
            <p:cNvSpPr txBox="1"/>
            <p:nvPr/>
          </p:nvSpPr>
          <p:spPr>
            <a:xfrm>
              <a:off x="8554350" y="2988488"/>
              <a:ext cx="2576700" cy="86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2921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F4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Metadata are FAIR, searchable and indexable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g198c90ac47f_0_141"/>
            <p:cNvSpPr txBox="1"/>
            <p:nvPr/>
          </p:nvSpPr>
          <p:spPr>
            <a:xfrm>
              <a:off x="8554350" y="3613232"/>
              <a:ext cx="3000000" cy="86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254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A2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metadata are accessible, even when the software is  no longer available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g198c90ac47f_0_141"/>
            <p:cNvSpPr txBox="1"/>
            <p:nvPr/>
          </p:nvSpPr>
          <p:spPr>
            <a:xfrm>
              <a:off x="8565425" y="4297363"/>
              <a:ext cx="3000000" cy="86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F3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Metadata clearly and explicitly include the identifier of the software they describe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75" name="Google Shape;575;g198c90ac47f_0_14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840937" y="2336876"/>
            <a:ext cx="1612517" cy="427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g198c90ac47f_0_14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788062" y="2672156"/>
            <a:ext cx="711332" cy="711332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g198c90ac47f_0_141"/>
          <p:cNvSpPr txBox="1"/>
          <p:nvPr/>
        </p:nvSpPr>
        <p:spPr>
          <a:xfrm>
            <a:off x="3586388" y="2965088"/>
            <a:ext cx="9000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v3.12.4</a:t>
            </a:r>
            <a:endParaRPr b="0" i="0" sz="1600" u="none" cap="none" strike="noStrike">
              <a:solidFill>
                <a:srgbClr val="00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cxnSp>
        <p:nvCxnSpPr>
          <p:cNvPr id="578" name="Google Shape;578;g198c90ac47f_0_141"/>
          <p:cNvCxnSpPr>
            <a:stCxn id="579" idx="3"/>
            <a:endCxn id="580" idx="1"/>
          </p:cNvCxnSpPr>
          <p:nvPr/>
        </p:nvCxnSpPr>
        <p:spPr>
          <a:xfrm flipH="1" rot="10800000">
            <a:off x="2662625" y="2088686"/>
            <a:ext cx="1221300" cy="103200"/>
          </a:xfrm>
          <a:prstGeom prst="curvedConnector3">
            <a:avLst>
              <a:gd fmla="val 49998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1" name="Google Shape;581;g198c90ac47f_0_141"/>
          <p:cNvCxnSpPr>
            <a:stCxn id="579" idx="3"/>
            <a:endCxn id="575" idx="1"/>
          </p:cNvCxnSpPr>
          <p:nvPr/>
        </p:nvCxnSpPr>
        <p:spPr>
          <a:xfrm>
            <a:off x="2662625" y="2191886"/>
            <a:ext cx="1178400" cy="3585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2" name="Google Shape;582;g198c90ac47f_0_141"/>
          <p:cNvCxnSpPr>
            <a:stCxn id="576" idx="3"/>
            <a:endCxn id="580" idx="3"/>
          </p:cNvCxnSpPr>
          <p:nvPr/>
        </p:nvCxnSpPr>
        <p:spPr>
          <a:xfrm rot="10800000">
            <a:off x="4765294" y="2088522"/>
            <a:ext cx="734100" cy="939300"/>
          </a:xfrm>
          <a:prstGeom prst="curvedConnector3">
            <a:avLst>
              <a:gd fmla="val -24976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3" name="Google Shape;583;g198c90ac47f_0_141"/>
          <p:cNvCxnSpPr>
            <a:stCxn id="577" idx="3"/>
            <a:endCxn id="576" idx="1"/>
          </p:cNvCxnSpPr>
          <p:nvPr/>
        </p:nvCxnSpPr>
        <p:spPr>
          <a:xfrm flipH="1" rot="10800000">
            <a:off x="4486388" y="3027788"/>
            <a:ext cx="301800" cy="132300"/>
          </a:xfrm>
          <a:prstGeom prst="curvedConnector3">
            <a:avLst>
              <a:gd fmla="val 49979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4" name="Google Shape;584;g198c90ac47f_0_141"/>
          <p:cNvCxnSpPr>
            <a:stCxn id="585" idx="6"/>
            <a:endCxn id="577" idx="1"/>
          </p:cNvCxnSpPr>
          <p:nvPr/>
        </p:nvCxnSpPr>
        <p:spPr>
          <a:xfrm>
            <a:off x="2505563" y="3122606"/>
            <a:ext cx="1080900" cy="37500"/>
          </a:xfrm>
          <a:prstGeom prst="curvedConnector3">
            <a:avLst>
              <a:gd fmla="val 49997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86" name="Google Shape;586;g198c90ac47f_0_141"/>
          <p:cNvGrpSpPr/>
          <p:nvPr/>
        </p:nvGrpSpPr>
        <p:grpSpPr>
          <a:xfrm>
            <a:off x="4136306" y="1208062"/>
            <a:ext cx="1207125" cy="598940"/>
            <a:chOff x="5362675" y="1305950"/>
            <a:chExt cx="1609500" cy="798587"/>
          </a:xfrm>
        </p:grpSpPr>
        <p:sp>
          <p:nvSpPr>
            <p:cNvPr id="587" name="Google Shape;587;g198c90ac47f_0_141"/>
            <p:cNvSpPr/>
            <p:nvPr/>
          </p:nvSpPr>
          <p:spPr>
            <a:xfrm>
              <a:off x="5362675" y="1305950"/>
              <a:ext cx="1609500" cy="7863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71100" lIns="71100" spcFirstLastPara="1" rIns="71100" wrap="square" tIns="71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i="0" sz="1100" u="none" cap="none" strike="noStrike">
                <a:solidFill>
                  <a:srgbClr val="000000"/>
                </a:solidFill>
              </a:endParaRPr>
            </a:p>
          </p:txBody>
        </p:sp>
        <p:grpSp>
          <p:nvGrpSpPr>
            <p:cNvPr id="588" name="Google Shape;588;g198c90ac47f_0_141"/>
            <p:cNvGrpSpPr/>
            <p:nvPr/>
          </p:nvGrpSpPr>
          <p:grpSpPr>
            <a:xfrm>
              <a:off x="5362675" y="1318214"/>
              <a:ext cx="1443407" cy="786323"/>
              <a:chOff x="5362675" y="1623014"/>
              <a:chExt cx="1443407" cy="786323"/>
            </a:xfrm>
          </p:grpSpPr>
          <p:pic>
            <p:nvPicPr>
              <p:cNvPr id="589" name="Google Shape;589;g198c90ac47f_0_141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5362675" y="1623014"/>
                <a:ext cx="786300" cy="78632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0" name="Google Shape;590;g198c90ac47f_0_141"/>
              <p:cNvPicPr preferRelativeResize="0"/>
              <p:nvPr/>
            </p:nvPicPr>
            <p:blipFill rotWithShape="1">
              <a:blip r:embed="rId12">
                <a:alphaModFix/>
              </a:blip>
              <a:srcRect b="0" l="0" r="0" t="0"/>
              <a:stretch/>
            </p:blipFill>
            <p:spPr>
              <a:xfrm>
                <a:off x="6190481" y="1710299"/>
                <a:ext cx="615601" cy="6156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580" name="Google Shape;580;g198c90ac47f_0_14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883878" y="1911835"/>
            <a:ext cx="881549" cy="35361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1" name="Google Shape;591;g198c90ac47f_0_141"/>
          <p:cNvGrpSpPr/>
          <p:nvPr/>
        </p:nvGrpSpPr>
        <p:grpSpPr>
          <a:xfrm>
            <a:off x="254719" y="1016374"/>
            <a:ext cx="2407906" cy="2450046"/>
            <a:chOff x="339625" y="1629485"/>
            <a:chExt cx="3210542" cy="3266728"/>
          </a:xfrm>
        </p:grpSpPr>
        <p:sp>
          <p:nvSpPr>
            <p:cNvPr id="579" name="Google Shape;579;g198c90ac47f_0_141"/>
            <p:cNvSpPr/>
            <p:nvPr/>
          </p:nvSpPr>
          <p:spPr>
            <a:xfrm>
              <a:off x="369267" y="1629485"/>
              <a:ext cx="3180900" cy="3134700"/>
            </a:xfrm>
            <a:prstGeom prst="rect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71100" lIns="71100" spcFirstLastPara="1" rIns="71100" wrap="square" tIns="711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US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Archives/Repositories</a:t>
              </a:r>
              <a:endParaRPr b="1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g198c90ac47f_0_141"/>
            <p:cNvSpPr txBox="1"/>
            <p:nvPr/>
          </p:nvSpPr>
          <p:spPr>
            <a:xfrm>
              <a:off x="356725" y="1878406"/>
              <a:ext cx="2820300" cy="86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127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F1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Software is assigned a globally unique and persistent identifier</a:t>
              </a:r>
              <a:endParaRPr b="0" i="0" sz="11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sp>
          <p:nvSpPr>
            <p:cNvPr id="593" name="Google Shape;593;g198c90ac47f_0_141"/>
            <p:cNvSpPr txBox="1"/>
            <p:nvPr/>
          </p:nvSpPr>
          <p:spPr>
            <a:xfrm>
              <a:off x="356725" y="4027412"/>
              <a:ext cx="2632500" cy="86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127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F1.2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Different versions of the software are assigned distinct identifiers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g198c90ac47f_0_141"/>
            <p:cNvSpPr txBox="1"/>
            <p:nvPr/>
          </p:nvSpPr>
          <p:spPr>
            <a:xfrm>
              <a:off x="342875" y="2500863"/>
              <a:ext cx="3000000" cy="109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2286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A1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Software is retrievable by its identifier using a standardised communications protocol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g198c90ac47f_0_141"/>
            <p:cNvSpPr txBox="1"/>
            <p:nvPr/>
          </p:nvSpPr>
          <p:spPr>
            <a:xfrm>
              <a:off x="339625" y="3354494"/>
              <a:ext cx="3134400" cy="86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12700" marR="34290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FF00FF"/>
                  </a:solidFill>
                  <a:latin typeface="Georgia"/>
                  <a:ea typeface="Georgia"/>
                  <a:cs typeface="Georgia"/>
                  <a:sym typeface="Georgia"/>
                </a:rPr>
                <a:t>A1.1 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The protocol is open, free, and universally  implementable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5" name="Google Shape;585;g198c90ac47f_0_141"/>
          <p:cNvSpPr/>
          <p:nvPr/>
        </p:nvSpPr>
        <p:spPr>
          <a:xfrm>
            <a:off x="2364863" y="3053306"/>
            <a:ext cx="140700" cy="1386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96" name="Google Shape;596;g198c90ac47f_0_141"/>
          <p:cNvCxnSpPr>
            <a:stCxn id="587" idx="0"/>
            <a:endCxn id="564" idx="1"/>
          </p:cNvCxnSpPr>
          <p:nvPr/>
        </p:nvCxnSpPr>
        <p:spPr>
          <a:xfrm flipH="1" rot="-5400000">
            <a:off x="5437369" y="510563"/>
            <a:ext cx="246000" cy="1641000"/>
          </a:xfrm>
          <a:prstGeom prst="curvedConnector4">
            <a:avLst>
              <a:gd fmla="val -72688" name="adj1"/>
              <a:gd fmla="val 68393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97" name="Google Shape;597;g198c90ac47f_0_14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8" name="Google Shape;598;g198c90ac47f_0_141"/>
          <p:cNvCxnSpPr>
            <a:stCxn id="569" idx="2"/>
            <a:endCxn id="567" idx="0"/>
          </p:cNvCxnSpPr>
          <p:nvPr/>
        </p:nvCxnSpPr>
        <p:spPr>
          <a:xfrm flipH="1" rot="-5400000">
            <a:off x="7880269" y="3543422"/>
            <a:ext cx="210300" cy="758400"/>
          </a:xfrm>
          <a:prstGeom prst="curvedConnector3">
            <a:avLst>
              <a:gd fmla="val 49964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99" name="Google Shape;599;g198c90ac47f_0_141"/>
          <p:cNvCxnSpPr>
            <a:stCxn id="587" idx="3"/>
            <a:endCxn id="576" idx="3"/>
          </p:cNvCxnSpPr>
          <p:nvPr/>
        </p:nvCxnSpPr>
        <p:spPr>
          <a:xfrm>
            <a:off x="5343431" y="1502925"/>
            <a:ext cx="156000" cy="1524900"/>
          </a:xfrm>
          <a:prstGeom prst="curvedConnector3">
            <a:avLst>
              <a:gd fmla="val 246009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57" name="Google Shape;557;g198c90ac47f_0_14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30578" y="4393594"/>
            <a:ext cx="1716643" cy="2314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2b4943991d1_1_91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g2b4943991d1_1_91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for software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g2b4943991d1_1_91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07" name="Google Shape;607;g2b4943991d1_1_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g2b4943991d1_1_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0289" y="1976015"/>
            <a:ext cx="1690324" cy="3740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09" name="Google Shape;609;g2b4943991d1_1_91"/>
          <p:cNvGrpSpPr/>
          <p:nvPr/>
        </p:nvGrpSpPr>
        <p:grpSpPr>
          <a:xfrm>
            <a:off x="3542016" y="2435119"/>
            <a:ext cx="2084450" cy="480782"/>
            <a:chOff x="6719960" y="5484854"/>
            <a:chExt cx="2822164" cy="674214"/>
          </a:xfrm>
        </p:grpSpPr>
        <p:pic>
          <p:nvPicPr>
            <p:cNvPr id="610" name="Google Shape;610;g2b4943991d1_1_9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6719960" y="5484854"/>
              <a:ext cx="630328" cy="6742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11" name="Google Shape;611;g2b4943991d1_1_91"/>
            <p:cNvSpPr txBox="1"/>
            <p:nvPr/>
          </p:nvSpPr>
          <p:spPr>
            <a:xfrm>
              <a:off x="7272924" y="5522413"/>
              <a:ext cx="2269200" cy="61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rgbClr val="7F7F7F"/>
                  </a:solidFill>
                  <a:latin typeface="Twentieth Century"/>
                  <a:ea typeface="Twentieth Century"/>
                  <a:cs typeface="Twentieth Century"/>
                  <a:sym typeface="Twentieth Century"/>
                </a:rPr>
                <a:t>schemas.science</a:t>
              </a:r>
              <a:endParaRPr b="0" i="0" sz="1900" u="none" cap="none" strike="noStrike">
                <a:solidFill>
                  <a:srgbClr val="7F7F7F"/>
                </a:solidFill>
                <a:latin typeface="Twentieth Century"/>
                <a:ea typeface="Twentieth Century"/>
                <a:cs typeface="Twentieth Century"/>
                <a:sym typeface="Twentieth Century"/>
              </a:endParaRPr>
            </a:p>
          </p:txBody>
        </p:sp>
      </p:grpSp>
      <p:pic>
        <p:nvPicPr>
          <p:cNvPr id="612" name="Google Shape;612;g2b4943991d1_1_9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19063" y="3653745"/>
            <a:ext cx="1116386" cy="544565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g2b4943991d1_1_91"/>
          <p:cNvSpPr txBox="1"/>
          <p:nvPr/>
        </p:nvSpPr>
        <p:spPr>
          <a:xfrm>
            <a:off x="3964031" y="3135000"/>
            <a:ext cx="1494600" cy="4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2100" u="none" cap="none" strike="noStrike">
                <a:solidFill>
                  <a:srgbClr val="3C4858"/>
                </a:solidFill>
                <a:latin typeface="Roboto"/>
                <a:ea typeface="Roboto"/>
                <a:cs typeface="Roboto"/>
                <a:sym typeface="Roboto"/>
              </a:rPr>
              <a:t>CodeMeta</a:t>
            </a:r>
            <a:endParaRPr b="0" i="0" sz="2100" u="none" cap="none" strike="noStrike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614" name="Google Shape;614;g2b4943991d1_1_91"/>
          <p:cNvSpPr txBox="1"/>
          <p:nvPr/>
        </p:nvSpPr>
        <p:spPr>
          <a:xfrm>
            <a:off x="6941381" y="4237022"/>
            <a:ext cx="830400" cy="3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1F2328"/>
                </a:solidFill>
                <a:latin typeface="Noto Sans"/>
                <a:ea typeface="Noto Sans"/>
                <a:cs typeface="Noto Sans"/>
                <a:sym typeface="Noto Sans"/>
              </a:rPr>
              <a:t>FAIR4ML</a:t>
            </a:r>
            <a:endParaRPr b="0" i="0" sz="1200" u="none" cap="none" strike="noStrike">
              <a:solidFill>
                <a:srgbClr val="1F2328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615" name="Google Shape;615;g2b4943991d1_1_9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930280" y="2362472"/>
            <a:ext cx="840543" cy="840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g2b4943991d1_1_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04862" y="1167544"/>
            <a:ext cx="1376898" cy="804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g2b4943991d1_1_9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964040" y="3804779"/>
            <a:ext cx="1116382" cy="891245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g2b4943991d1_1_91"/>
          <p:cNvSpPr txBox="1"/>
          <p:nvPr/>
        </p:nvSpPr>
        <p:spPr>
          <a:xfrm>
            <a:off x="111131" y="1053844"/>
            <a:ext cx="43965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127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F2 </a:t>
            </a:r>
            <a:r>
              <a:rPr b="0" i="0" lang="en-US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Software is </a:t>
            </a:r>
            <a:r>
              <a:rPr b="1" i="0" lang="en-US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described </a:t>
            </a:r>
            <a:r>
              <a:rPr b="0" i="0" lang="en-US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with rich metadata </a:t>
            </a:r>
            <a:endParaRPr b="0" i="0" sz="1600" u="none" cap="none" strike="noStrike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FF00FF"/>
                </a:solidFill>
                <a:latin typeface="Georgia"/>
                <a:ea typeface="Georgia"/>
                <a:cs typeface="Georgia"/>
                <a:sym typeface="Georgia"/>
              </a:rPr>
              <a:t>R1. </a:t>
            </a:r>
            <a:r>
              <a:rPr b="0" i="0" lang="en-US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Software is </a:t>
            </a:r>
            <a:r>
              <a:rPr b="1" i="0" lang="en-US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described </a:t>
            </a:r>
            <a:r>
              <a:rPr b="0" i="0" lang="en-US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with a plurality of accurate and relevant attributes</a:t>
            </a:r>
            <a:endParaRPr b="0" i="0" sz="2000" u="none" cap="none" strike="noStrike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19" name="Google Shape;619;g2b4943991d1_1_9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982172" y="1223408"/>
            <a:ext cx="1116383" cy="703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g2b4943991d1_1_9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50644" y="2915438"/>
            <a:ext cx="1253599" cy="432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3009aef704f_0_758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g3009aef704f_0_758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27" name="Google Shape;627;g3009aef704f_0_7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g3009aef704f_0_7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62875" y="1208843"/>
            <a:ext cx="3810000" cy="338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3009aef704f_0_780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g3009aef704f_0_780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E1</a:t>
            </a: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Adding a missing license to your public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g3009aef704f_0_780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36" name="Google Shape;636;g3009aef704f_0_7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g3009aef704f_0_780"/>
          <p:cNvSpPr txBox="1"/>
          <p:nvPr>
            <p:ph idx="2" type="body"/>
          </p:nvPr>
        </p:nvSpPr>
        <p:spPr>
          <a:xfrm>
            <a:off x="311856" y="1262050"/>
            <a:ext cx="4047900" cy="2988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No license no reuse</a:t>
            </a:r>
            <a:endParaRPr/>
          </a:p>
          <a:p>
            <a:pPr indent="-298450" lvl="0" marL="355600" rtl="0" algn="l">
              <a:spcBef>
                <a:spcPts val="50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Go to any of your own public GitHub repos with no license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Navigate to Insights and then to Community Standards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Select Add on the license row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You will see the license templates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Choose the one you want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Commit changes and now you have a license!</a:t>
            </a:r>
            <a:endParaRPr/>
          </a:p>
        </p:txBody>
      </p:sp>
      <p:sp>
        <p:nvSpPr>
          <p:cNvPr id="638" name="Google Shape;638;g3009aef704f_0_780"/>
          <p:cNvSpPr txBox="1"/>
          <p:nvPr/>
        </p:nvSpPr>
        <p:spPr>
          <a:xfrm>
            <a:off x="5446525" y="4359250"/>
            <a:ext cx="3317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Step by step in the following slides</a:t>
            </a:r>
            <a:endParaRPr sz="1900">
              <a:solidFill>
                <a:schemeClr val="accen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639" name="Google Shape;639;g3009aef704f_0_780"/>
          <p:cNvGrpSpPr/>
          <p:nvPr/>
        </p:nvGrpSpPr>
        <p:grpSpPr>
          <a:xfrm>
            <a:off x="5398106" y="2751325"/>
            <a:ext cx="3637125" cy="1545250"/>
            <a:chOff x="5506881" y="909925"/>
            <a:chExt cx="3637125" cy="1545250"/>
          </a:xfrm>
        </p:grpSpPr>
        <p:pic>
          <p:nvPicPr>
            <p:cNvPr id="640" name="Google Shape;640;g3009aef704f_0_78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506881" y="1464575"/>
              <a:ext cx="1790700" cy="990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1" name="Google Shape;641;g3009aef704f_0_78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353306" y="909925"/>
              <a:ext cx="1790700" cy="9906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" name="Google Shape;646;g3027b70290e_0_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5275" y="999063"/>
            <a:ext cx="5856325" cy="3609001"/>
          </a:xfrm>
          <a:prstGeom prst="rect">
            <a:avLst/>
          </a:prstGeom>
          <a:noFill/>
          <a:ln>
            <a:noFill/>
          </a:ln>
        </p:spPr>
      </p:pic>
      <p:sp>
        <p:nvSpPr>
          <p:cNvPr id="647" name="Google Shape;647;g3027b70290e_0_63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g3027b70290e_0_63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E1.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Adding a missing license to your public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g3027b70290e_0_63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50" name="Google Shape;650;g3027b70290e_0_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g3027b70290e_0_63"/>
          <p:cNvSpPr txBox="1"/>
          <p:nvPr>
            <p:ph idx="2" type="body"/>
          </p:nvPr>
        </p:nvSpPr>
        <p:spPr>
          <a:xfrm>
            <a:off x="311856" y="3305475"/>
            <a:ext cx="4047900" cy="1587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No license no reuse</a:t>
            </a:r>
            <a:endParaRPr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/>
            </a:pPr>
            <a:r>
              <a:rPr lang="en-US" sz="1600"/>
              <a:t>Go to any of your own public GitHub repos with no license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-US" sz="1600"/>
              <a:t>Navigate to Insights and then to Community Standards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-US" sz="1600"/>
              <a:t>Select Add on the license row</a:t>
            </a:r>
            <a:endParaRPr sz="1600"/>
          </a:p>
        </p:txBody>
      </p:sp>
      <p:sp>
        <p:nvSpPr>
          <p:cNvPr id="652" name="Google Shape;652;g3027b70290e_0_63"/>
          <p:cNvSpPr/>
          <p:nvPr/>
        </p:nvSpPr>
        <p:spPr>
          <a:xfrm>
            <a:off x="2602825" y="1864725"/>
            <a:ext cx="520500" cy="17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53" name="Google Shape;653;g3027b70290e_0_63"/>
          <p:cNvSpPr/>
          <p:nvPr/>
        </p:nvSpPr>
        <p:spPr>
          <a:xfrm rot="-2306262">
            <a:off x="4254769" y="701458"/>
            <a:ext cx="543864" cy="204979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54" name="Google Shape;654;g3027b70290e_0_63"/>
          <p:cNvSpPr txBox="1"/>
          <p:nvPr/>
        </p:nvSpPr>
        <p:spPr>
          <a:xfrm>
            <a:off x="4296600" y="504000"/>
            <a:ext cx="186600" cy="2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1.</a:t>
            </a:r>
            <a:endParaRPr b="1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55" name="Google Shape;655;g3027b70290e_0_63"/>
          <p:cNvSpPr txBox="1"/>
          <p:nvPr/>
        </p:nvSpPr>
        <p:spPr>
          <a:xfrm>
            <a:off x="2327875" y="1818075"/>
            <a:ext cx="186600" cy="2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b="1" lang="en-US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b="1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56" name="Google Shape;656;g3027b70290e_0_63"/>
          <p:cNvSpPr txBox="1"/>
          <p:nvPr/>
        </p:nvSpPr>
        <p:spPr>
          <a:xfrm>
            <a:off x="7056625" y="3225150"/>
            <a:ext cx="186600" cy="2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3</a:t>
            </a:r>
            <a:r>
              <a:rPr b="1" lang="en-US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b="1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57" name="Google Shape;657;g3027b70290e_0_63"/>
          <p:cNvSpPr/>
          <p:nvPr/>
        </p:nvSpPr>
        <p:spPr>
          <a:xfrm>
            <a:off x="7448075" y="3271800"/>
            <a:ext cx="520500" cy="17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3027b70290e_0_78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g3027b70290e_0_78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E1.</a:t>
            </a:r>
            <a:r>
              <a:rPr b="1" lang="en-US" sz="22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Adding a missing license to your public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4" name="Google Shape;664;g3027b70290e_0_78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65" name="Google Shape;665;g3027b70290e_0_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g3027b70290e_0_78"/>
          <p:cNvSpPr txBox="1"/>
          <p:nvPr>
            <p:ph idx="2" type="body"/>
          </p:nvPr>
        </p:nvSpPr>
        <p:spPr>
          <a:xfrm>
            <a:off x="214376" y="1134200"/>
            <a:ext cx="3235200" cy="375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 startAt="4"/>
            </a:pPr>
            <a:r>
              <a:rPr lang="en-US"/>
              <a:t>You will see the license templates</a:t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 startAt="4"/>
            </a:pPr>
            <a:r>
              <a:rPr lang="en-US"/>
              <a:t>Choose the one you want. We use MIT in the example. </a:t>
            </a:r>
            <a:endParaRPr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/>
              <a:t>Remember that </a:t>
            </a:r>
            <a:r>
              <a:rPr lang="en-US" sz="14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https://choosealicense.com </a:t>
            </a:r>
            <a:r>
              <a:rPr lang="en-US"/>
              <a:t>could help you choose</a:t>
            </a:r>
            <a:endParaRPr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/>
              <a:t>Review and submit</a:t>
            </a:r>
            <a:endParaRPr/>
          </a:p>
        </p:txBody>
      </p:sp>
      <p:pic>
        <p:nvPicPr>
          <p:cNvPr id="667" name="Google Shape;667;g3027b70290e_0_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9797" y="2970089"/>
            <a:ext cx="5409050" cy="154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g3027b70290e_0_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86875" y="1134200"/>
            <a:ext cx="4458106" cy="10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027b70290e_0_145"/>
          <p:cNvSpPr txBox="1"/>
          <p:nvPr>
            <p:ph type="title"/>
          </p:nvPr>
        </p:nvSpPr>
        <p:spPr>
          <a:xfrm>
            <a:off x="800275" y="120500"/>
            <a:ext cx="7972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Learning Outcomes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11" name="Google Shape;211;g3027b70290e_0_145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2" name="Google Shape;212;g3027b70290e_0_145"/>
          <p:cNvSpPr txBox="1"/>
          <p:nvPr/>
        </p:nvSpPr>
        <p:spPr>
          <a:xfrm>
            <a:off x="251975" y="936600"/>
            <a:ext cx="8380200" cy="39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Describe what SMPs are and what maSMPs add to them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Describe what metadata is and what options exist for research software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Use schema.org and Bioschemas profiles on GitHub pages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Identify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practical good practices 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towards</a:t>
            </a: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FAIR4RS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13" name="Google Shape;213;g3027b70290e_0_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g3027b70290e_0_145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5" name="Google Shape;215;g3027b70290e_0_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5850" y="111075"/>
            <a:ext cx="548700" cy="54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3027b70290e_0_88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g3027b70290e_0_88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E1.</a:t>
            </a:r>
            <a:r>
              <a:rPr b="1" lang="en-US" sz="22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Adding a missing license to your public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g3027b70290e_0_88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76" name="Google Shape;676;g3027b70290e_0_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g3027b70290e_0_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3450" y="1386875"/>
            <a:ext cx="4392656" cy="2753368"/>
          </a:xfrm>
          <a:prstGeom prst="rect">
            <a:avLst/>
          </a:prstGeom>
          <a:noFill/>
          <a:ln>
            <a:noFill/>
          </a:ln>
        </p:spPr>
      </p:pic>
      <p:sp>
        <p:nvSpPr>
          <p:cNvPr id="678" name="Google Shape;678;g3027b70290e_0_88"/>
          <p:cNvSpPr txBox="1"/>
          <p:nvPr>
            <p:ph idx="2" type="body"/>
          </p:nvPr>
        </p:nvSpPr>
        <p:spPr>
          <a:xfrm>
            <a:off x="214376" y="1134200"/>
            <a:ext cx="3235200" cy="58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 startAt="6"/>
            </a:pPr>
            <a:r>
              <a:rPr lang="en-US"/>
              <a:t>Commit changes and now you have a license!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3027b70290e_0_39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g3027b70290e_0_39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E2.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Adding a missing license to your (private or public)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g3027b70290e_0_39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86" name="Google Shape;686;g3027b70290e_0_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g3027b70290e_0_39"/>
          <p:cNvSpPr txBox="1"/>
          <p:nvPr>
            <p:ph idx="2" type="body"/>
          </p:nvPr>
        </p:nvSpPr>
        <p:spPr>
          <a:xfrm>
            <a:off x="377581" y="920200"/>
            <a:ext cx="4047900" cy="383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No license no reuse</a:t>
            </a:r>
            <a:endParaRPr/>
          </a:p>
          <a:p>
            <a:pPr indent="-298450" lvl="0" marL="355600" rtl="0" algn="l">
              <a:spcBef>
                <a:spcPts val="50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Go to any of your own GitHub repos with no license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One the landing page, choose to create a new file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Use the file name LICENSE</a:t>
            </a:r>
            <a:endParaRPr/>
          </a:p>
          <a:p>
            <a:pPr indent="-298450" lvl="0" marL="355600" rtl="0" algn="l">
              <a:spcBef>
                <a:spcPts val="100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You will see the license templates → GitHub will automatically give you the option to use a license template</a:t>
            </a:r>
            <a:endParaRPr/>
          </a:p>
          <a:p>
            <a:pPr indent="-298450" lvl="0" marL="355600" rtl="0" algn="l">
              <a:spcBef>
                <a:spcPts val="100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Choose the one you want</a:t>
            </a:r>
            <a:endParaRPr/>
          </a:p>
          <a:p>
            <a:pPr indent="-298450" lvl="0" marL="355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-US"/>
              <a:t>Commit changes and now you have a license!</a:t>
            </a:r>
            <a:endParaRPr/>
          </a:p>
        </p:txBody>
      </p:sp>
      <p:sp>
        <p:nvSpPr>
          <p:cNvPr id="688" name="Google Shape;688;g3027b70290e_0_39"/>
          <p:cNvSpPr txBox="1"/>
          <p:nvPr/>
        </p:nvSpPr>
        <p:spPr>
          <a:xfrm>
            <a:off x="5446525" y="4359250"/>
            <a:ext cx="3317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Step by step in the following slides</a:t>
            </a:r>
            <a:endParaRPr sz="1900">
              <a:solidFill>
                <a:schemeClr val="accen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689" name="Google Shape;689;g3027b70290e_0_39"/>
          <p:cNvGrpSpPr/>
          <p:nvPr/>
        </p:nvGrpSpPr>
        <p:grpSpPr>
          <a:xfrm>
            <a:off x="5398106" y="2751325"/>
            <a:ext cx="3637125" cy="1545250"/>
            <a:chOff x="5506881" y="909925"/>
            <a:chExt cx="3637125" cy="1545250"/>
          </a:xfrm>
        </p:grpSpPr>
        <p:pic>
          <p:nvPicPr>
            <p:cNvPr id="690" name="Google Shape;690;g3027b70290e_0_3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506881" y="1464575"/>
              <a:ext cx="1790700" cy="990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1" name="Google Shape;691;g3027b70290e_0_3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353306" y="909925"/>
              <a:ext cx="1790700" cy="9906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3027b70290e_0_103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g3027b70290e_0_103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E2.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Adding a missing license to your (private or public)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g3027b70290e_0_103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99" name="Google Shape;699;g3027b70290e_0_1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g3027b70290e_0_103"/>
          <p:cNvSpPr txBox="1"/>
          <p:nvPr>
            <p:ph idx="2" type="body"/>
          </p:nvPr>
        </p:nvSpPr>
        <p:spPr>
          <a:xfrm>
            <a:off x="393106" y="850275"/>
            <a:ext cx="4047900" cy="4071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No license no reuse</a:t>
            </a:r>
            <a:endParaRPr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/>
            </a:pPr>
            <a:r>
              <a:rPr lang="en-US" sz="1600"/>
              <a:t>Go to any of your own GitHub repos with no license</a:t>
            </a:r>
            <a:endParaRPr sz="16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-US" sz="1600"/>
              <a:t>One the landing page, choose to create a new file</a:t>
            </a:r>
            <a:endParaRPr sz="1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279400" lvl="0" marL="355600" rtl="0" algn="l">
              <a:spcBef>
                <a:spcPts val="1000"/>
              </a:spcBef>
              <a:spcAft>
                <a:spcPts val="0"/>
              </a:spcAft>
              <a:buSzPts val="1600"/>
              <a:buAutoNum type="arabicPeriod"/>
            </a:pPr>
            <a:r>
              <a:rPr lang="en-US" sz="1600"/>
              <a:t>Use the file name LICENSE</a:t>
            </a:r>
            <a:endParaRPr sz="1600"/>
          </a:p>
          <a:p>
            <a:pPr indent="-279400" lvl="1" marL="7112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GitHub will automatically give you the option to use a license template</a:t>
            </a:r>
            <a:endParaRPr sz="1600"/>
          </a:p>
          <a:p>
            <a:pPr indent="-279400" lvl="1" marL="7112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Warning: as you are “abandoning” changes on the new file, it will show a pop-up. Click OK so you go to the license templates</a:t>
            </a:r>
            <a:endParaRPr sz="1600"/>
          </a:p>
        </p:txBody>
      </p:sp>
      <p:pic>
        <p:nvPicPr>
          <p:cNvPr id="701" name="Google Shape;701;g3027b70290e_0_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9900" y="1030038"/>
            <a:ext cx="2971000" cy="871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2" name="Google Shape;702;g3027b70290e_0_103"/>
          <p:cNvGrpSpPr/>
          <p:nvPr/>
        </p:nvGrpSpPr>
        <p:grpSpPr>
          <a:xfrm>
            <a:off x="5746525" y="2401375"/>
            <a:ext cx="2489275" cy="831875"/>
            <a:chOff x="152400" y="2097200"/>
            <a:chExt cx="2489275" cy="831875"/>
          </a:xfrm>
        </p:grpSpPr>
        <p:pic>
          <p:nvPicPr>
            <p:cNvPr id="703" name="Google Shape;703;g3027b70290e_0_10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22325" y="2097200"/>
              <a:ext cx="2419350" cy="8318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4" name="Google Shape;704;g3027b70290e_0_103"/>
            <p:cNvSpPr txBox="1"/>
            <p:nvPr/>
          </p:nvSpPr>
          <p:spPr>
            <a:xfrm>
              <a:off x="152400" y="2143825"/>
              <a:ext cx="795600" cy="256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&lt;your repo&gt;</a:t>
              </a:r>
              <a:endParaRPr b="1" sz="12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705" name="Google Shape;705;g3027b70290e_0_10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99900" y="3732837"/>
            <a:ext cx="2489274" cy="844284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g3027b70290e_0_103"/>
          <p:cNvSpPr/>
          <p:nvPr/>
        </p:nvSpPr>
        <p:spPr>
          <a:xfrm>
            <a:off x="8114650" y="2816625"/>
            <a:ext cx="458400" cy="1386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3027b70290e_0_7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g3027b70290e_0_7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E2.</a:t>
            </a:r>
            <a:r>
              <a:rPr b="1" lang="en-US" sz="22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Adding a missing license to your (private or public)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g3027b70290e_0_7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14" name="Google Shape;714;g3027b70290e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715" name="Google Shape;715;g3027b70290e_0_7"/>
          <p:cNvSpPr txBox="1"/>
          <p:nvPr>
            <p:ph idx="2" type="body"/>
          </p:nvPr>
        </p:nvSpPr>
        <p:spPr>
          <a:xfrm>
            <a:off x="214376" y="1134200"/>
            <a:ext cx="3235200" cy="3689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 startAt="4"/>
            </a:pPr>
            <a:r>
              <a:rPr lang="en-US"/>
              <a:t>You will see the license templates</a:t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 startAt="4"/>
            </a:pPr>
            <a:r>
              <a:rPr lang="en-US"/>
              <a:t>Choose the one you want, for instances, MIT as shown in the example. </a:t>
            </a:r>
            <a:endParaRPr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/>
              <a:t>Remember that </a:t>
            </a:r>
            <a:r>
              <a:rPr lang="en-US" sz="14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https://choosealicense.com </a:t>
            </a:r>
            <a:r>
              <a:rPr lang="en-US"/>
              <a:t>could help you choose</a:t>
            </a:r>
            <a:endParaRPr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/>
              <a:t>Review and submit</a:t>
            </a:r>
            <a:endParaRPr/>
          </a:p>
        </p:txBody>
      </p:sp>
      <p:pic>
        <p:nvPicPr>
          <p:cNvPr id="716" name="Google Shape;716;g3027b70290e_0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9797" y="2970089"/>
            <a:ext cx="5409050" cy="154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g3027b70290e_0_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86875" y="1134200"/>
            <a:ext cx="4458106" cy="10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3027b70290e_0_24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g3027b70290e_0_24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E2.</a:t>
            </a:r>
            <a:r>
              <a:rPr b="1" lang="en-US" sz="22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Adding a missing license to your (private or public) repo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g3027b70290e_0_24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25" name="Google Shape;725;g3027b70290e_0_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g3027b70290e_0_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3450" y="1386875"/>
            <a:ext cx="4392656" cy="2753368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g3027b70290e_0_24"/>
          <p:cNvSpPr txBox="1"/>
          <p:nvPr>
            <p:ph idx="2" type="body"/>
          </p:nvPr>
        </p:nvSpPr>
        <p:spPr>
          <a:xfrm>
            <a:off x="214376" y="1134200"/>
            <a:ext cx="3235200" cy="58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AutoNum type="arabicPeriod" startAt="6"/>
            </a:pPr>
            <a:r>
              <a:rPr lang="en-US"/>
              <a:t>Commit changes and now you have a license!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2fb3a00729f_0_4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g2fb3a00729f_0_4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E3.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Create or update your CFF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g2fb3a00729f_0_4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35" name="Google Shape;735;g2fb3a00729f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g2fb3a00729f_0_4"/>
          <p:cNvSpPr txBox="1"/>
          <p:nvPr>
            <p:ph idx="2" type="body"/>
          </p:nvPr>
        </p:nvSpPr>
        <p:spPr>
          <a:xfrm>
            <a:off x="4697456" y="1018650"/>
            <a:ext cx="4047900" cy="258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Let’s improve our CFFs → website</a:t>
            </a:r>
            <a:endParaRPr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Go to </a:t>
            </a:r>
            <a:r>
              <a:rPr lang="en-US" sz="1600" u="sng">
                <a:solidFill>
                  <a:schemeClr val="hlink"/>
                </a:solidFill>
                <a:hlinkClick r:id="rId4"/>
              </a:rPr>
              <a:t>CFFInit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Use </a:t>
            </a:r>
            <a:endParaRPr sz="1600"/>
          </a:p>
          <a:p>
            <a:pPr indent="-279400" lvl="0" marL="355600" rtl="0" algn="l">
              <a:spcBef>
                <a:spcPts val="100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Go to any of your code repositories and copy the content of the CFF file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Paste it and </a:t>
            </a:r>
            <a:endParaRPr sz="1600"/>
          </a:p>
          <a:p>
            <a:pPr indent="-279400" lvl="0" marL="355600" rtl="0" algn="l">
              <a:spcBef>
                <a:spcPts val="100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Have a look to the results, edit it as needed to get a </a:t>
            </a:r>
            <a:r>
              <a:rPr lang="en-US" sz="1600"/>
              <a:t>valid (or improved) CFF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Do not have a CFF at hand? Give it a try! </a:t>
            </a:r>
            <a:endParaRPr sz="1600"/>
          </a:p>
        </p:txBody>
      </p:sp>
      <p:sp>
        <p:nvSpPr>
          <p:cNvPr id="737" name="Google Shape;737;g2fb3a00729f_0_4"/>
          <p:cNvSpPr txBox="1"/>
          <p:nvPr/>
        </p:nvSpPr>
        <p:spPr>
          <a:xfrm>
            <a:off x="189938" y="3198184"/>
            <a:ext cx="45441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5"/>
              </a:rPr>
              <a:t>https://citation-file-format.github.io/cff-initializer-javascript</a:t>
            </a:r>
            <a:r>
              <a:rPr lang="en-US" sz="8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800">
              <a:solidFill>
                <a:schemeClr val="accen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738" name="Google Shape;738;g2fb3a00729f_0_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9250" y="1164060"/>
            <a:ext cx="3903054" cy="2034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g2fb3a00729f_0_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68000" y="3318767"/>
            <a:ext cx="727155" cy="250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g2fb3a00729f_0_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76932" y="1676229"/>
            <a:ext cx="797747" cy="240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g2fb3a00729f_0_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62675" y="2427519"/>
            <a:ext cx="727156" cy="28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g2fb3a00729f_0_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602623" y="3886153"/>
            <a:ext cx="5580924" cy="643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2f5786ea597_0_630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8" name="Google Shape;748;g2f5786ea597_0_630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E3.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Is your CFF correct?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g2f5786ea597_0_630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50" name="Google Shape;750;g2f5786ea597_0_6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Google Shape;751;g2f5786ea597_0_630"/>
          <p:cNvSpPr txBox="1"/>
          <p:nvPr>
            <p:ph idx="2" type="body"/>
          </p:nvPr>
        </p:nvSpPr>
        <p:spPr>
          <a:xfrm>
            <a:off x="4926056" y="1018650"/>
            <a:ext cx="4047900" cy="2850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/>
              <a:t>Let’s improve our CFFs</a:t>
            </a:r>
            <a:endParaRPr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Choose a </a:t>
            </a:r>
            <a:r>
              <a:rPr b="1" lang="en-US" sz="1600"/>
              <a:t>local</a:t>
            </a:r>
            <a:r>
              <a:rPr lang="en-US" sz="1600"/>
              <a:t> </a:t>
            </a:r>
            <a:r>
              <a:rPr lang="en-US" sz="1600"/>
              <a:t>GitHub repo you will use for this exercise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Go to the local folder containing the CFF folder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Run the Docker version of the CFF validator</a:t>
            </a:r>
            <a:endParaRPr sz="1600"/>
          </a:p>
          <a:p>
            <a:pPr indent="-298450" lvl="1" marL="7112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docker run --rm -v ${PWD}:/app citationcff/cffconvert --validate</a:t>
            </a:r>
            <a:endParaRPr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You can also try the pip option</a:t>
            </a:r>
            <a:endParaRPr sz="1600"/>
          </a:p>
          <a:p>
            <a:pPr indent="-298450" lvl="1" marL="7112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python3 -m pip install --user cffconvert</a:t>
            </a:r>
            <a:endParaRPr sz="1600"/>
          </a:p>
          <a:p>
            <a:pPr indent="-298450" lvl="1" marL="7112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cffconvert --validate</a:t>
            </a:r>
            <a:endParaRPr sz="900">
              <a:solidFill>
                <a:srgbClr val="36464E"/>
              </a:solidFill>
              <a:highlight>
                <a:srgbClr val="F5F5F5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How did it work for you?</a:t>
            </a:r>
            <a:endParaRPr sz="1600"/>
          </a:p>
        </p:txBody>
      </p:sp>
      <p:pic>
        <p:nvPicPr>
          <p:cNvPr id="752" name="Google Shape;752;g2f5786ea597_0_63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4300" y="1269956"/>
            <a:ext cx="4227712" cy="1737961"/>
          </a:xfrm>
          <a:prstGeom prst="rect">
            <a:avLst/>
          </a:prstGeom>
          <a:noFill/>
          <a:ln>
            <a:noFill/>
          </a:ln>
        </p:spPr>
      </p:pic>
      <p:sp>
        <p:nvSpPr>
          <p:cNvPr id="753" name="Google Shape;753;g2f5786ea597_0_630"/>
          <p:cNvSpPr txBox="1"/>
          <p:nvPr/>
        </p:nvSpPr>
        <p:spPr>
          <a:xfrm>
            <a:off x="267638" y="3423431"/>
            <a:ext cx="45441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6"/>
              </a:rPr>
              <a:t>https://github.com/citation-file-format/citation-file-format/blob/main/README.md#validation-heavy_check_mark</a:t>
            </a:r>
            <a:r>
              <a:rPr lang="en-US" sz="8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800">
              <a:solidFill>
                <a:schemeClr val="accen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754" name="Google Shape;754;g2f5786ea597_0_6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70631" y="4076119"/>
            <a:ext cx="4320540" cy="6365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2f5786ea597_0_459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g2f5786ea597_0_459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E4.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i="0" lang="en-US" sz="22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extraction</a:t>
            </a:r>
            <a:r>
              <a:rPr b="1" i="0" lang="en-US" sz="22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for research software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g2f5786ea597_0_459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62" name="Google Shape;762;g2f5786ea597_0_4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g2f5786ea597_0_45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381" y="1102688"/>
            <a:ext cx="4037025" cy="2980074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Google Shape;764;g2f5786ea597_0_459"/>
          <p:cNvSpPr txBox="1"/>
          <p:nvPr>
            <p:ph idx="2" type="body"/>
          </p:nvPr>
        </p:nvSpPr>
        <p:spPr>
          <a:xfrm>
            <a:off x="4410551" y="872575"/>
            <a:ext cx="4640700" cy="4063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66700" lvl="0" marL="355600" rtl="0" algn="l">
              <a:spcBef>
                <a:spcPts val="50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Choose a GitHub repo you will use for this exercise</a:t>
            </a:r>
            <a:endParaRPr sz="1400"/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(optional) Create a venv</a:t>
            </a:r>
            <a:endParaRPr sz="1400"/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Install SOMEF and (optional for SOMEF format) configure prerequisites</a:t>
            </a:r>
            <a:endParaRPr sz="1400"/>
          </a:p>
          <a:p>
            <a:pPr indent="-266700" lvl="1" marL="7112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pip install somef</a:t>
            </a:r>
            <a:endParaRPr sz="1400"/>
          </a:p>
          <a:p>
            <a:pPr indent="-266700" lvl="1" marL="7112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python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-m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nltk.downloader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wordnet</a:t>
            </a:r>
            <a:endParaRPr sz="900">
              <a:solidFill>
                <a:srgbClr val="36464E"/>
              </a:solidFill>
              <a:highlight>
                <a:srgbClr val="F5F5F5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indent="-266700" lvl="1" marL="7112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python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-m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nltk.downloader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omw-1.4</a:t>
            </a:r>
            <a:endParaRPr sz="900">
              <a:solidFill>
                <a:srgbClr val="36464E"/>
              </a:solidFill>
              <a:highlight>
                <a:srgbClr val="F5F5F5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indent="-266700" lvl="1" marL="7112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somef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configure -a</a:t>
            </a:r>
            <a:endParaRPr sz="900">
              <a:solidFill>
                <a:srgbClr val="36464E"/>
              </a:solidFill>
              <a:highlight>
                <a:srgbClr val="F5F5F5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Do not install, rather use docker</a:t>
            </a:r>
            <a:endParaRPr sz="900">
              <a:solidFill>
                <a:srgbClr val="36464E"/>
              </a:solidFill>
              <a:highlight>
                <a:srgbClr val="F5F5F5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indent="-266700" lvl="1" marL="7112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docker run --rm -v ${PWD}:/app -it kcapd/somef /bin/bash</a:t>
            </a:r>
            <a:endParaRPr sz="1400"/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Test it is working</a:t>
            </a:r>
            <a:endParaRPr sz="1400"/>
          </a:p>
          <a:p>
            <a:pPr indent="-266700" lvl="1" marL="7112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somef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--help</a:t>
            </a:r>
            <a:endParaRPr sz="1700"/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Generate a JSON file (SOMEF format)</a:t>
            </a:r>
            <a:endParaRPr sz="1400"/>
          </a:p>
          <a:p>
            <a:pPr indent="-279400" lvl="1" marL="7112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somef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describe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-r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https://github.com/zbmed-semtec/BioHackOutcomes/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-o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test.json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-t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0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.8 -p</a:t>
            </a:r>
            <a:endParaRPr sz="900">
              <a:solidFill>
                <a:srgbClr val="36464E"/>
              </a:solidFill>
              <a:highlight>
                <a:srgbClr val="F5F5F5"/>
              </a:highlight>
              <a:latin typeface="Roboto Mono"/>
              <a:ea typeface="Roboto Mono"/>
              <a:cs typeface="Roboto Mono"/>
              <a:sym typeface="Roboto Mono"/>
            </a:endParaRPr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Generate a JSON file (CodeMeta format)</a:t>
            </a:r>
            <a:endParaRPr sz="1400"/>
          </a:p>
          <a:p>
            <a:pPr indent="-279400" lvl="1" marL="7112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somef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describe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-r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https://github.com/zbmed-semtec/BioHackOutcomes/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-c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test_codemeta.json</a:t>
            </a:r>
            <a:r>
              <a:rPr lang="en-US" sz="900">
                <a:solidFill>
                  <a:srgbClr val="36464E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US" sz="900">
                <a:solidFill>
                  <a:srgbClr val="36464E"/>
                </a:solidFill>
                <a:highlight>
                  <a:srgbClr val="F5F5F5"/>
                </a:highlight>
                <a:latin typeface="Roboto Mono"/>
                <a:ea typeface="Roboto Mono"/>
                <a:cs typeface="Roboto Mono"/>
                <a:sym typeface="Roboto Mono"/>
              </a:rPr>
              <a:t>-p</a:t>
            </a:r>
            <a:endParaRPr sz="900">
              <a:solidFill>
                <a:srgbClr val="36464E"/>
              </a:solidFill>
              <a:highlight>
                <a:srgbClr val="F5F5F5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765" name="Google Shape;765;g2f5786ea597_0_459"/>
          <p:cNvSpPr txBox="1"/>
          <p:nvPr/>
        </p:nvSpPr>
        <p:spPr>
          <a:xfrm>
            <a:off x="47325" y="4460494"/>
            <a:ext cx="4485600" cy="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6"/>
              </a:rPr>
              <a:t>https://somef.readthedocs.io/</a:t>
            </a:r>
            <a:r>
              <a:rPr lang="en-US" sz="8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800">
              <a:solidFill>
                <a:schemeClr val="accen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g2fdd804483d_0_59"/>
          <p:cNvSpPr/>
          <p:nvPr/>
        </p:nvSpPr>
        <p:spPr>
          <a:xfrm>
            <a:off x="8573040" y="4992030"/>
            <a:ext cx="35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g2fdd804483d_0_59"/>
          <p:cNvSpPr/>
          <p:nvPr/>
        </p:nvSpPr>
        <p:spPr>
          <a:xfrm>
            <a:off x="311850" y="124200"/>
            <a:ext cx="8007900" cy="6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220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E4.</a:t>
            </a:r>
            <a:r>
              <a:rPr b="1" lang="en-US" sz="22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i="0" lang="en-US" sz="2200" u="none" cap="none" strike="noStrike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Metadata extraction for research software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g2fdd804483d_0_59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73" name="Google Shape;773;g2fdd804483d_0_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g2fdd804483d_0_59"/>
          <p:cNvSpPr txBox="1"/>
          <p:nvPr/>
        </p:nvSpPr>
        <p:spPr>
          <a:xfrm>
            <a:off x="47325" y="2814574"/>
            <a:ext cx="4485600" cy="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4"/>
              </a:rPr>
              <a:t>https://github.com/SoftwareUnderstanding/SOMEF-</a:t>
            </a:r>
            <a:r>
              <a:rPr lang="en-US" sz="8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5"/>
              </a:rPr>
              <a:t>Vider</a:t>
            </a:r>
            <a:r>
              <a:rPr lang="en-US" sz="800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, deployed at </a:t>
            </a:r>
            <a:r>
              <a:rPr lang="en-US" sz="800" u="sng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https://somef.linkeddata.es/</a:t>
            </a:r>
            <a:endParaRPr sz="800">
              <a:solidFill>
                <a:schemeClr val="accent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775" name="Google Shape;775;g2fdd804483d_0_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2400" y="973890"/>
            <a:ext cx="3904167" cy="1763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6" name="Google Shape;776;g2fdd804483d_0_5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29975" y="3192570"/>
            <a:ext cx="3937398" cy="1577338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g2fdd804483d_0_59"/>
          <p:cNvSpPr txBox="1"/>
          <p:nvPr>
            <p:ph idx="2" type="body"/>
          </p:nvPr>
        </p:nvSpPr>
        <p:spPr>
          <a:xfrm>
            <a:off x="4642763" y="1345018"/>
            <a:ext cx="4332300" cy="95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/>
              <a:t>Let’s get some metadata</a:t>
            </a:r>
            <a:endParaRPr sz="1600"/>
          </a:p>
          <a:p>
            <a:pPr indent="-266700" lvl="0" marL="355600" rtl="0" algn="l">
              <a:spcBef>
                <a:spcPts val="50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Visit </a:t>
            </a:r>
            <a:r>
              <a:rPr lang="en-US" sz="1400" u="sng">
                <a:solidFill>
                  <a:schemeClr val="hlink"/>
                </a:solidFill>
                <a:hlinkClick r:id="rId9"/>
              </a:rPr>
              <a:t>https://somef.linkeddata.es/</a:t>
            </a:r>
            <a:endParaRPr sz="1400"/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Try it out with any public GitHub repo</a:t>
            </a:r>
            <a:endParaRPr sz="1400"/>
          </a:p>
          <a:p>
            <a:pPr indent="-266700" lvl="0" marL="3556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What metadata do you get?</a:t>
            </a:r>
            <a:endParaRPr sz="14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g2f5786ea597_0_449"/>
          <p:cNvSpPr txBox="1"/>
          <p:nvPr>
            <p:ph idx="12" type="sldNum"/>
          </p:nvPr>
        </p:nvSpPr>
        <p:spPr>
          <a:xfrm>
            <a:off x="8508376" y="49297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id="783" name="Google Shape;783;g2f5786ea597_0_4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2175" y="4116656"/>
            <a:ext cx="1019048" cy="595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Google Shape;784;g2f5786ea597_0_4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5433" y="4116659"/>
            <a:ext cx="796785" cy="471660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Google Shape;785;g2f5786ea597_0_449"/>
          <p:cNvSpPr/>
          <p:nvPr/>
        </p:nvSpPr>
        <p:spPr>
          <a:xfrm>
            <a:off x="4151300" y="3677975"/>
            <a:ext cx="4840500" cy="1251600"/>
          </a:xfrm>
          <a:prstGeom prst="horizont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maSMP</a:t>
            </a:r>
            <a:endParaRPr sz="11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786" name="Google Shape;786;g2f5786ea597_0_4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1625" y="136875"/>
            <a:ext cx="5372280" cy="249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027b70290e_0_156"/>
          <p:cNvSpPr txBox="1"/>
          <p:nvPr>
            <p:ph type="title"/>
          </p:nvPr>
        </p:nvSpPr>
        <p:spPr>
          <a:xfrm>
            <a:off x="800275" y="120500"/>
            <a:ext cx="7972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Requirements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1" name="Google Shape;221;g3027b70290e_0_156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2" name="Google Shape;222;g3027b70290e_0_156"/>
          <p:cNvSpPr txBox="1"/>
          <p:nvPr/>
        </p:nvSpPr>
        <p:spPr>
          <a:xfrm>
            <a:off x="251975" y="936600"/>
            <a:ext cx="8380200" cy="39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23850" lvl="0" marL="45720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Familiarity on how to use GitHub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Basic knowledge on how to use GitHub pages. More information at GitHub Pages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Familiarity with JSON-LD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Basic knowledge of Python (and having it install)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Basic knowledge of Docker</a:t>
            </a:r>
            <a:r>
              <a:rPr lang="en-US" sz="150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(and having it install)</a:t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23" name="Google Shape;223;g3027b70290e_0_1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g3027b70290e_0_156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5" name="Google Shape;225;g3027b70290e_0_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450" y="132500"/>
            <a:ext cx="548700" cy="54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2f5786ea597_0_484"/>
          <p:cNvSpPr txBox="1"/>
          <p:nvPr>
            <p:ph type="title"/>
          </p:nvPr>
        </p:nvSpPr>
        <p:spPr>
          <a:xfrm>
            <a:off x="311869" y="85929"/>
            <a:ext cx="801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Machine-actionable SMPs</a:t>
            </a:r>
            <a:endParaRPr/>
          </a:p>
        </p:txBody>
      </p:sp>
      <p:sp>
        <p:nvSpPr>
          <p:cNvPr id="792" name="Google Shape;792;g2f5786ea597_0_484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93" name="Google Shape;793;g2f5786ea597_0_4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g2f5786ea597_0_4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569" y="903153"/>
            <a:ext cx="1745941" cy="878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g2f5786ea597_0_4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00328" y="2025977"/>
            <a:ext cx="6306521" cy="2777326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g2f5786ea597_0_484"/>
          <p:cNvSpPr txBox="1"/>
          <p:nvPr/>
        </p:nvSpPr>
        <p:spPr>
          <a:xfrm>
            <a:off x="1966575" y="903150"/>
            <a:ext cx="5395800" cy="7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1" lang="en-US" sz="16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“Add semantics to the SMP requirements as a way to improve accessibility and usability of research software in life sciences."</a:t>
            </a:r>
            <a:endParaRPr i="1" sz="1600"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RDA | Research Data Sharing without barriers" id="797" name="Google Shape;797;g2f5786ea597_0_48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62498" y="2680375"/>
            <a:ext cx="1120046" cy="631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2f5786ea597_0_493"/>
          <p:cNvSpPr txBox="1"/>
          <p:nvPr>
            <p:ph type="title"/>
          </p:nvPr>
        </p:nvSpPr>
        <p:spPr>
          <a:xfrm>
            <a:off x="311869" y="85929"/>
            <a:ext cx="801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SMPs</a:t>
            </a:r>
            <a:endParaRPr/>
          </a:p>
        </p:txBody>
      </p:sp>
      <p:sp>
        <p:nvSpPr>
          <p:cNvPr id="803" name="Google Shape;803;g2f5786ea597_0_493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04" name="Google Shape;804;g2f5786ea597_0_4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g2f5786ea597_0_4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868" y="1208606"/>
            <a:ext cx="2030686" cy="296036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06" name="Google Shape;806;g2f5786ea597_0_493"/>
          <p:cNvSpPr txBox="1"/>
          <p:nvPr/>
        </p:nvSpPr>
        <p:spPr>
          <a:xfrm>
            <a:off x="501544" y="4471238"/>
            <a:ext cx="21039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latin typeface="Arial Narrow"/>
                <a:ea typeface="Arial Narrow"/>
                <a:cs typeface="Arial Narrow"/>
                <a:sym typeface="Arial Narrow"/>
              </a:rPr>
              <a:t>Source:</a:t>
            </a:r>
            <a:r>
              <a:rPr lang="en-US" sz="8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800">
                <a:solidFill>
                  <a:srgbClr val="006FEA"/>
                </a:solidFill>
                <a:latin typeface="Arial Narrow"/>
                <a:ea typeface="Arial Narrow"/>
                <a:cs typeface="Arial Narrow"/>
                <a:sym typeface="Arial Narrow"/>
              </a:rPr>
              <a:t>https://doi.org/10.5281/zenodo.7248877</a:t>
            </a:r>
            <a:endParaRPr sz="800">
              <a:solidFill>
                <a:srgbClr val="006FEA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807" name="Google Shape;807;g2f5786ea597_0_49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77070" y="2277169"/>
            <a:ext cx="2132563" cy="198271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08" name="Google Shape;808;g2f5786ea597_0_493"/>
          <p:cNvSpPr txBox="1"/>
          <p:nvPr/>
        </p:nvSpPr>
        <p:spPr>
          <a:xfrm>
            <a:off x="2900680" y="4451536"/>
            <a:ext cx="17472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latin typeface="Arial Narrow"/>
                <a:ea typeface="Arial Narrow"/>
                <a:cs typeface="Arial Narrow"/>
                <a:sym typeface="Arial Narrow"/>
              </a:rPr>
              <a:t>Source:</a:t>
            </a:r>
            <a:r>
              <a:rPr lang="en-US" sz="800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800">
                <a:solidFill>
                  <a:srgbClr val="006FEA"/>
                </a:solidFill>
                <a:latin typeface="Arial Narrow"/>
                <a:ea typeface="Arial Narrow"/>
                <a:cs typeface="Arial Narrow"/>
                <a:sym typeface="Arial Narrow"/>
              </a:rPr>
              <a:t>https://smw.ds-wizard.org/</a:t>
            </a:r>
            <a:endParaRPr sz="800">
              <a:solidFill>
                <a:srgbClr val="006FEA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809" name="Google Shape;809;g2f5786ea597_0_49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41323" y="936091"/>
            <a:ext cx="4123405" cy="9041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g2b920e3d40c_0_0"/>
          <p:cNvSpPr txBox="1"/>
          <p:nvPr>
            <p:ph type="title"/>
          </p:nvPr>
        </p:nvSpPr>
        <p:spPr>
          <a:xfrm>
            <a:off x="311869" y="85929"/>
            <a:ext cx="801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More about maSMPs</a:t>
            </a:r>
            <a:endParaRPr/>
          </a:p>
        </p:txBody>
      </p:sp>
      <p:sp>
        <p:nvSpPr>
          <p:cNvPr id="815" name="Google Shape;815;g2b920e3d40c_0_0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816" name="Google Shape;816;g2b920e3d40c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g2b920e3d40c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86675" y="1792406"/>
            <a:ext cx="2233103" cy="900788"/>
          </a:xfrm>
          <a:prstGeom prst="rect">
            <a:avLst/>
          </a:prstGeom>
          <a:noFill/>
          <a:ln>
            <a:noFill/>
          </a:ln>
        </p:spPr>
      </p:pic>
      <p:sp>
        <p:nvSpPr>
          <p:cNvPr id="818" name="Google Shape;818;g2b920e3d40c_0_0"/>
          <p:cNvSpPr txBox="1"/>
          <p:nvPr/>
        </p:nvSpPr>
        <p:spPr>
          <a:xfrm>
            <a:off x="5934169" y="2823281"/>
            <a:ext cx="20163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sng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https://zbmed-semtec.github.io/maSMPs</a:t>
            </a:r>
            <a:endParaRPr b="0" i="0" sz="8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9" name="Google Shape;819;g2b920e3d40c_0_0"/>
          <p:cNvSpPr txBox="1"/>
          <p:nvPr/>
        </p:nvSpPr>
        <p:spPr>
          <a:xfrm>
            <a:off x="5916956" y="3077306"/>
            <a:ext cx="20163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sng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https://github.com/zbmed-semtec/maSMPs</a:t>
            </a:r>
            <a:endParaRPr b="0" i="0" sz="8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0" name="Google Shape;820;g2b920e3d40c_0_0"/>
          <p:cNvSpPr txBox="1"/>
          <p:nvPr>
            <p:ph idx="1" type="body"/>
          </p:nvPr>
        </p:nvSpPr>
        <p:spPr>
          <a:xfrm>
            <a:off x="276113" y="967875"/>
            <a:ext cx="801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00"/>
              <a:buNone/>
            </a:pPr>
            <a:r>
              <a:rPr lang="en-US" sz="1600" u="sng">
                <a:solidFill>
                  <a:schemeClr val="lt2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Repo</a:t>
            </a:r>
            <a:r>
              <a:rPr lang="en-US" sz="1600"/>
              <a:t> and </a:t>
            </a:r>
            <a:r>
              <a:rPr lang="en-US" sz="1600" u="sng">
                <a:solidFill>
                  <a:schemeClr val="lt2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web pages</a:t>
            </a:r>
            <a:r>
              <a:rPr lang="en-US" sz="1600"/>
              <a:t>, enrichment cycle </a:t>
            </a:r>
            <a:r>
              <a:rPr lang="en-US" sz="1600" u="sng">
                <a:solidFill>
                  <a:schemeClr val="lt2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10.5281/zenodo.10374838</a:t>
            </a:r>
            <a:r>
              <a:rPr lang="en-US" sz="1600"/>
              <a:t> with </a:t>
            </a:r>
            <a:r>
              <a:rPr lang="en-US" sz="1600" u="sng">
                <a:solidFill>
                  <a:schemeClr val="lt2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SOMEF</a:t>
            </a:r>
            <a:r>
              <a:rPr lang="en-US" sz="1600"/>
              <a:t>, </a:t>
            </a:r>
            <a:r>
              <a:rPr lang="en-US" sz="1600" u="sng">
                <a:solidFill>
                  <a:schemeClr val="lt2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RDMO</a:t>
            </a:r>
            <a:r>
              <a:rPr lang="en-US" sz="1600"/>
              <a:t> and maSMP (</a:t>
            </a:r>
            <a:r>
              <a:rPr lang="en-US" sz="1600" u="sng">
                <a:solidFill>
                  <a:schemeClr val="lt2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types and properties</a:t>
            </a:r>
            <a:r>
              <a:rPr lang="en-US" sz="1600"/>
              <a:t> and </a:t>
            </a:r>
            <a:r>
              <a:rPr lang="en-US" sz="1600" u="sng">
                <a:solidFill>
                  <a:schemeClr val="lt2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usage guidance, aka profiles</a:t>
            </a:r>
            <a:r>
              <a:rPr lang="en-US" sz="1600"/>
              <a:t>)</a:t>
            </a:r>
            <a:endParaRPr/>
          </a:p>
        </p:txBody>
      </p:sp>
      <p:pic>
        <p:nvPicPr>
          <p:cNvPr id="821" name="Google Shape;821;g2b920e3d40c_0_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90650" y="1792406"/>
            <a:ext cx="4721692" cy="2400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2f5786ea597_0_547"/>
          <p:cNvSpPr txBox="1"/>
          <p:nvPr>
            <p:ph type="title"/>
          </p:nvPr>
        </p:nvSpPr>
        <p:spPr>
          <a:xfrm>
            <a:off x="311869" y="85929"/>
            <a:ext cx="801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Metadata elements for a maSMP</a:t>
            </a:r>
            <a:endParaRPr/>
          </a:p>
        </p:txBody>
      </p:sp>
      <p:sp>
        <p:nvSpPr>
          <p:cNvPr id="827" name="Google Shape;827;g2f5786ea597_0_547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28" name="Google Shape;828;g2f5786ea597_0_5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g2f5786ea597_0_5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0437" y="1041131"/>
            <a:ext cx="5152477" cy="33494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g2b920e3d40c_0_18"/>
          <p:cNvSpPr txBox="1"/>
          <p:nvPr>
            <p:ph type="title"/>
          </p:nvPr>
        </p:nvSpPr>
        <p:spPr>
          <a:xfrm>
            <a:off x="311869" y="85929"/>
            <a:ext cx="801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More about maSMPs: types and properties</a:t>
            </a:r>
            <a:endParaRPr/>
          </a:p>
        </p:txBody>
      </p:sp>
      <p:sp>
        <p:nvSpPr>
          <p:cNvPr id="835" name="Google Shape;835;g2b920e3d40c_0_18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836" name="Google Shape;836;g2b920e3d40c_0_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g2b920e3d40c_0_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68363" y="1579163"/>
            <a:ext cx="4903277" cy="2579107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g2b920e3d40c_0_18"/>
          <p:cNvSpPr txBox="1"/>
          <p:nvPr/>
        </p:nvSpPr>
        <p:spPr>
          <a:xfrm>
            <a:off x="6053550" y="939675"/>
            <a:ext cx="28599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sng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maSMPs types and properties</a:t>
            </a:r>
            <a:endParaRPr b="0" i="0" sz="1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g2b920e3d40c_0_7"/>
          <p:cNvSpPr txBox="1"/>
          <p:nvPr>
            <p:ph type="title"/>
          </p:nvPr>
        </p:nvSpPr>
        <p:spPr>
          <a:xfrm>
            <a:off x="311869" y="85929"/>
            <a:ext cx="801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More about maSMPs: usage recommendations</a:t>
            </a:r>
            <a:endParaRPr/>
          </a:p>
        </p:txBody>
      </p:sp>
      <p:sp>
        <p:nvSpPr>
          <p:cNvPr id="844" name="Google Shape;844;g2b920e3d40c_0_7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845" name="Google Shape;845;g2b920e3d40c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6" name="Google Shape;846;g2b920e3d40c_0_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69700" y="1527525"/>
            <a:ext cx="4722082" cy="2489822"/>
          </a:xfrm>
          <a:prstGeom prst="rect">
            <a:avLst/>
          </a:prstGeom>
          <a:noFill/>
          <a:ln>
            <a:noFill/>
          </a:ln>
        </p:spPr>
      </p:pic>
      <p:sp>
        <p:nvSpPr>
          <p:cNvPr id="847" name="Google Shape;847;g2b920e3d40c_0_7"/>
          <p:cNvSpPr txBox="1"/>
          <p:nvPr/>
        </p:nvSpPr>
        <p:spPr>
          <a:xfrm>
            <a:off x="5964975" y="1026975"/>
            <a:ext cx="2859900" cy="3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100" lIns="71100" spcFirstLastPara="1" rIns="71100" wrap="square" tIns="71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sng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maSMPs </a:t>
            </a:r>
            <a:r>
              <a:rPr b="0" i="0" lang="en-US" sz="1600" u="sng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profiles</a:t>
            </a:r>
            <a:endParaRPr b="0" i="0" sz="1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g2f5786ea597_0_539"/>
          <p:cNvSpPr txBox="1"/>
          <p:nvPr>
            <p:ph type="title"/>
          </p:nvPr>
        </p:nvSpPr>
        <p:spPr>
          <a:xfrm>
            <a:off x="311869" y="85929"/>
            <a:ext cx="801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Arial Narrow"/>
              <a:buNone/>
            </a:pPr>
            <a:r>
              <a:rPr lang="en-US"/>
              <a:t>What comes next</a:t>
            </a:r>
            <a:endParaRPr/>
          </a:p>
        </p:txBody>
      </p:sp>
      <p:sp>
        <p:nvSpPr>
          <p:cNvPr id="853" name="Google Shape;853;g2f5786ea597_0_539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854" name="Google Shape;854;g2f5786ea597_0_5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6456" y="124200"/>
            <a:ext cx="840544" cy="4908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5" name="Google Shape;855;g2f5786ea597_0_539"/>
          <p:cNvGrpSpPr/>
          <p:nvPr/>
        </p:nvGrpSpPr>
        <p:grpSpPr>
          <a:xfrm>
            <a:off x="5304912" y="1523708"/>
            <a:ext cx="1085894" cy="1328572"/>
            <a:chOff x="10407416" y="4757573"/>
            <a:chExt cx="1447859" cy="1771430"/>
          </a:xfrm>
        </p:grpSpPr>
        <p:pic>
          <p:nvPicPr>
            <p:cNvPr id="856" name="Google Shape;856;g2f5786ea597_0_53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407416" y="4757573"/>
              <a:ext cx="1447859" cy="15496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57" name="Google Shape;857;g2f5786ea597_0_539"/>
            <p:cNvSpPr txBox="1"/>
            <p:nvPr/>
          </p:nvSpPr>
          <p:spPr>
            <a:xfrm>
              <a:off x="10534567" y="6009103"/>
              <a:ext cx="1245300" cy="51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0" rtl="0" algn="l">
                <a:lnSpc>
                  <a:spcPct val="1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37424A"/>
                  </a:solidFill>
                  <a:latin typeface="Fira Sans"/>
                  <a:ea typeface="Fira Sans"/>
                  <a:cs typeface="Fira Sans"/>
                  <a:sym typeface="Fira Sans"/>
                </a:rPr>
                <a:t>maPlan</a:t>
              </a:r>
              <a:endParaRPr sz="1600"/>
            </a:p>
          </p:txBody>
        </p:sp>
      </p:grpSp>
      <p:sp>
        <p:nvSpPr>
          <p:cNvPr id="858" name="Google Shape;858;g2f5786ea597_0_539"/>
          <p:cNvSpPr/>
          <p:nvPr/>
        </p:nvSpPr>
        <p:spPr>
          <a:xfrm>
            <a:off x="369000" y="3341175"/>
            <a:ext cx="8564100" cy="6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Goal: </a:t>
            </a:r>
            <a:r>
              <a:rPr b="1" lang="en-US" sz="1900">
                <a:solidFill>
                  <a:srgbClr val="4A4A49"/>
                </a:solidFill>
                <a:latin typeface="Arial Narrow"/>
                <a:ea typeface="Arial Narrow"/>
                <a:cs typeface="Arial Narrow"/>
                <a:sym typeface="Arial Narrow"/>
              </a:rPr>
              <a:t>Let’s build together the core metadata for a good FAIR data for AI management plan that enable/facilitate the creation of Knowledge Graphs for research software</a:t>
            </a:r>
            <a:endParaRPr b="1" sz="1900">
              <a:solidFill>
                <a:srgbClr val="4A4A4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859" name="Google Shape;859;g2f5786ea597_0_539"/>
          <p:cNvSpPr txBox="1"/>
          <p:nvPr/>
        </p:nvSpPr>
        <p:spPr>
          <a:xfrm>
            <a:off x="317269" y="1012144"/>
            <a:ext cx="2097600" cy="23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rgbClr val="37424A"/>
                </a:solidFill>
                <a:latin typeface="Fira Sans"/>
                <a:ea typeface="Fira Sans"/>
                <a:cs typeface="Fira Sans"/>
                <a:sym typeface="Fira Sans"/>
              </a:rPr>
              <a:t>Metadata related to ML</a:t>
            </a:r>
            <a:endParaRPr b="1" sz="1100">
              <a:solidFill>
                <a:srgbClr val="37424A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37424A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 Light"/>
              <a:buChar char="●"/>
            </a:pPr>
            <a:r>
              <a:rPr lang="en-US" sz="1100">
                <a:solidFill>
                  <a:srgbClr val="37424A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Training Datasets</a:t>
            </a:r>
            <a:endParaRPr sz="1100">
              <a:solidFill>
                <a:srgbClr val="37424A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 Light"/>
              <a:buChar char="●"/>
            </a:pPr>
            <a:r>
              <a:rPr lang="en-US" sz="1100">
                <a:solidFill>
                  <a:srgbClr val="37424A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Software to train and optimize the model</a:t>
            </a:r>
            <a:endParaRPr sz="1100">
              <a:solidFill>
                <a:srgbClr val="37424A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"/>
              <a:buChar char="●"/>
            </a:pPr>
            <a:r>
              <a:rPr b="1" lang="en-US" sz="1100">
                <a:solidFill>
                  <a:srgbClr val="37424A"/>
                </a:solidFill>
                <a:latin typeface="Fira Sans"/>
                <a:ea typeface="Fira Sans"/>
                <a:cs typeface="Fira Sans"/>
                <a:sym typeface="Fira Sans"/>
              </a:rPr>
              <a:t>ML models</a:t>
            </a:r>
            <a:endParaRPr b="1" sz="1100">
              <a:solidFill>
                <a:srgbClr val="37424A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 Light"/>
              <a:buChar char="●"/>
            </a:pPr>
            <a:r>
              <a:rPr lang="en-US" sz="1100">
                <a:solidFill>
                  <a:srgbClr val="37424A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Extrinsic cross-validation/evaluation</a:t>
            </a:r>
            <a:endParaRPr sz="1100">
              <a:solidFill>
                <a:srgbClr val="37424A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 Light"/>
              <a:buChar char="●"/>
            </a:pPr>
            <a:r>
              <a:rPr lang="en-US" sz="1100">
                <a:solidFill>
                  <a:srgbClr val="37424A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Deployment → easy to use</a:t>
            </a:r>
            <a:endParaRPr sz="1100">
              <a:solidFill>
                <a:srgbClr val="37424A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45546B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96969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860" name="Google Shape;860;g2f5786ea597_0_539"/>
          <p:cNvGrpSpPr/>
          <p:nvPr/>
        </p:nvGrpSpPr>
        <p:grpSpPr>
          <a:xfrm>
            <a:off x="2685356" y="1555612"/>
            <a:ext cx="1087725" cy="1174041"/>
            <a:chOff x="3981925" y="2254611"/>
            <a:chExt cx="1450300" cy="1565389"/>
          </a:xfrm>
        </p:grpSpPr>
        <p:pic>
          <p:nvPicPr>
            <p:cNvPr id="861" name="Google Shape;861;g2f5786ea597_0_53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981925" y="2254611"/>
              <a:ext cx="1366000" cy="13219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62" name="Google Shape;862;g2f5786ea597_0_539"/>
            <p:cNvSpPr txBox="1"/>
            <p:nvPr/>
          </p:nvSpPr>
          <p:spPr>
            <a:xfrm>
              <a:off x="4066325" y="3300100"/>
              <a:ext cx="1365900" cy="51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1100" lIns="71100" spcFirstLastPara="1" rIns="71100" wrap="square" tIns="71100">
              <a:spAutoFit/>
            </a:bodyPr>
            <a:lstStyle/>
            <a:p>
              <a:pPr indent="0" lvl="0" marL="0" rtl="0" algn="l">
                <a:lnSpc>
                  <a:spcPct val="1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rgbClr val="37424A"/>
                  </a:solidFill>
                  <a:latin typeface="Fira Sans"/>
                  <a:ea typeface="Fira Sans"/>
                  <a:cs typeface="Fira Sans"/>
                  <a:sym typeface="Fira Sans"/>
                </a:rPr>
                <a:t>MLentory</a:t>
              </a:r>
              <a:endParaRPr sz="1600"/>
            </a:p>
          </p:txBody>
        </p:sp>
      </p:grpSp>
      <p:sp>
        <p:nvSpPr>
          <p:cNvPr id="863" name="Google Shape;863;g2f5786ea597_0_539"/>
          <p:cNvSpPr txBox="1"/>
          <p:nvPr/>
        </p:nvSpPr>
        <p:spPr>
          <a:xfrm>
            <a:off x="6704138" y="1012144"/>
            <a:ext cx="2097600" cy="23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rgbClr val="37424A"/>
                </a:solidFill>
                <a:latin typeface="Fira Sans"/>
                <a:ea typeface="Fira Sans"/>
                <a:cs typeface="Fira Sans"/>
                <a:sym typeface="Fira Sans"/>
              </a:rPr>
              <a:t>Metadata related to DMPs</a:t>
            </a:r>
            <a:endParaRPr b="1" sz="1100">
              <a:solidFill>
                <a:srgbClr val="37424A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37424A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 Light"/>
              <a:buChar char="●"/>
            </a:pPr>
            <a:r>
              <a:rPr lang="en-US" sz="1100">
                <a:solidFill>
                  <a:srgbClr val="37424A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ZB MED/NFDI4DS maSMP, RDA maDMP and DataCite OutputManagementPlan as starting points</a:t>
            </a:r>
            <a:endParaRPr sz="1100">
              <a:solidFill>
                <a:srgbClr val="37424A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 Light"/>
              <a:buChar char="●"/>
            </a:pPr>
            <a:r>
              <a:rPr lang="en-US" sz="1100">
                <a:solidFill>
                  <a:srgbClr val="37424A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maDMP and maSMP Integration to RDMO</a:t>
            </a:r>
            <a:endParaRPr sz="1100">
              <a:solidFill>
                <a:srgbClr val="37424A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-247650" lvl="0" marL="35560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Clr>
                <a:srgbClr val="37424A"/>
              </a:buClr>
              <a:buSzPts val="1100"/>
              <a:buFont typeface="Fira Sans Light"/>
              <a:buChar char="●"/>
            </a:pPr>
            <a:r>
              <a:rPr lang="en-US" sz="1100">
                <a:solidFill>
                  <a:srgbClr val="37424A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Deployment → easy to use</a:t>
            </a:r>
            <a:endParaRPr sz="1100">
              <a:solidFill>
                <a:srgbClr val="37424A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45546B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  <a:p>
            <a:pPr indent="0" lvl="0" marL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969696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864" name="Google Shape;864;g2f5786ea597_0_5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16456" y="4155551"/>
            <a:ext cx="1116386" cy="544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5" name="Google Shape;865;g2f5786ea597_0_5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184117" y="4067204"/>
            <a:ext cx="840544" cy="840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6" name="Google Shape;866;g2f5786ea597_0_53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340459" y="4067220"/>
            <a:ext cx="1116383" cy="703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g3009aef704f_0_978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3" name="Google Shape;873;g3009aef704f_0_978"/>
          <p:cNvSpPr txBox="1"/>
          <p:nvPr>
            <p:ph type="title"/>
          </p:nvPr>
        </p:nvSpPr>
        <p:spPr>
          <a:xfrm>
            <a:off x="311700" y="200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Software Observatory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74" name="Google Shape;874;g3009aef704f_0_978"/>
          <p:cNvSpPr txBox="1"/>
          <p:nvPr/>
        </p:nvSpPr>
        <p:spPr>
          <a:xfrm>
            <a:off x="3173563" y="4401625"/>
            <a:ext cx="312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cap="none" strike="noStrike">
                <a:solidFill>
                  <a:srgbClr val="0563C1"/>
                </a:solidFill>
                <a:uFill>
                  <a:noFill/>
                </a:uFill>
                <a:latin typeface="Corbel"/>
                <a:ea typeface="Corbel"/>
                <a:cs typeface="Corbel"/>
                <a:sym typeface="Corbe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https://openebench.bsc.es/observatory</a:t>
            </a:r>
            <a:endParaRPr b="0" i="0" sz="1400" cap="none" strike="noStrike">
              <a:solidFill>
                <a:srgbClr val="0563C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875" name="Google Shape;875;g3009aef704f_0_978"/>
          <p:cNvSpPr txBox="1"/>
          <p:nvPr/>
        </p:nvSpPr>
        <p:spPr>
          <a:xfrm>
            <a:off x="780400" y="941238"/>
            <a:ext cx="771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orbel"/>
                <a:ea typeface="Corbel"/>
                <a:cs typeface="Corbel"/>
                <a:sym typeface="Corbel"/>
              </a:rPr>
              <a:t>Tool to systematically monitor and assess the quality of Life Sciences Research software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876" name="Google Shape;876;g3009aef704f_0_9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7525" y="1470175"/>
            <a:ext cx="4908150" cy="27320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77" name="Google Shape;877;g3009aef704f_0_97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3009aef704f_0_997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4" name="Google Shape;884;g3009aef704f_0_997"/>
          <p:cNvSpPr txBox="1"/>
          <p:nvPr>
            <p:ph type="title"/>
          </p:nvPr>
        </p:nvSpPr>
        <p:spPr>
          <a:xfrm>
            <a:off x="311700" y="742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SMWizard workflow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85" name="Google Shape;885;g3009aef704f_0_9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2525" y="1139025"/>
            <a:ext cx="6832608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g3009aef704f_0_99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2f5786ea597_1_0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3" name="Google Shape;893;g2f5786ea597_1_0"/>
          <p:cNvSpPr txBox="1"/>
          <p:nvPr>
            <p:ph type="title"/>
          </p:nvPr>
        </p:nvSpPr>
        <p:spPr>
          <a:xfrm>
            <a:off x="311869" y="411511"/>
            <a:ext cx="80100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References</a:t>
            </a:r>
            <a:endParaRPr/>
          </a:p>
        </p:txBody>
      </p:sp>
      <p:sp>
        <p:nvSpPr>
          <p:cNvPr id="894" name="Google Shape;894;g2f5786ea597_1_0"/>
          <p:cNvSpPr txBox="1"/>
          <p:nvPr>
            <p:ph idx="1" type="body"/>
          </p:nvPr>
        </p:nvSpPr>
        <p:spPr>
          <a:xfrm>
            <a:off x="464000" y="915025"/>
            <a:ext cx="8109300" cy="3758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/>
              <a:t>This tutorial includes information published at</a:t>
            </a:r>
            <a:endParaRPr sz="1600"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Alves R, Bampalikis D, Castro LJ, González JMF, Harrow J, Kuzak M, et al. ELIXIR Software Management Plan for Life Sciences. BioHackrXiv; 2021. doi:10.37044/osf.io/k8znb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Hong NC, Katz DS, Barker M, Lamprecht A-L, Martinez C, Psomopoulos FE, et al. FAIR Principles for Research Software (FAIR4RS Principles) | RDA. 2021. doi:10.15497/RDA00065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Barker M, Chue Hong NP, Katz DS, Lamprecht A-L, Martinez-Ortiz C, Psomopoulos F, et al. Introducing the FAIR Principles for research software. Sci Data. 2022;9: 622. doi:10.1038/s41597-022-01710-x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Castro Leyla Jael, Giraldo Olga, Geist Lukas, Quiñones Nelson, Solanki Dhwani, &amp; Rebholz-Schuhmann Dietrich. (2024). machine-actionable Software Management Plan Ontology (maSMP Ontology) (2.1.0). Zenodo. https://doi.org/10.5281/zenodo.10582073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Castro, L. J., Giraldo, O., Geist, L., Quiñones, N., Solanki, D., &amp; Rebholz-Schuhmann, D. (2024). Usage guidance (aka profiles) for the machine-actionable Software Management Plan Ontology (2.1.1). Zenodo. </a:t>
            </a:r>
            <a:r>
              <a:rPr lang="en-US" sz="1600" u="sng">
                <a:solidFill>
                  <a:schemeClr val="hlink"/>
                </a:solidFill>
                <a:hlinkClick r:id="rId3"/>
              </a:rPr>
              <a:t>https://doi.org/10.5281/zenodo.10582121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Aidan Kelley, Daniel Garijo; A framework for creating knowledge graphs of scientific software metadata. Quantitative Science Studies 2022; 2 (4): 1423–1446. doi: https://doi.org/10.1162/qss_a_00167</a:t>
            </a:r>
            <a:endParaRPr sz="1600"/>
          </a:p>
        </p:txBody>
      </p:sp>
      <p:pic>
        <p:nvPicPr>
          <p:cNvPr id="895" name="Google Shape;895;g2f5786ea597_1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027b70290e_0_167"/>
          <p:cNvSpPr txBox="1"/>
          <p:nvPr>
            <p:ph type="title"/>
          </p:nvPr>
        </p:nvSpPr>
        <p:spPr>
          <a:xfrm>
            <a:off x="326325" y="120500"/>
            <a:ext cx="8446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Additional info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31" name="Google Shape;231;g3027b70290e_0_167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2" name="Google Shape;232;g3027b70290e_0_167"/>
          <p:cNvSpPr txBox="1"/>
          <p:nvPr/>
        </p:nvSpPr>
        <p:spPr>
          <a:xfrm>
            <a:off x="251975" y="936600"/>
            <a:ext cx="8380200" cy="39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Time estimation 60 minutes (90 including the GitHub pages tutorial)</a:t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Level Beginner / Introductory</a:t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Published 2024-09-20</a:t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Latest modification 2024-09-20</a:t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License </a:t>
            </a:r>
            <a:r>
              <a:rPr lang="en-US" sz="1200" u="sng">
                <a:solidFill>
                  <a:schemeClr val="hlink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  <a:hlinkClick r:id="rId3"/>
              </a:rPr>
              <a:t>CC-By 4.0</a:t>
            </a:r>
            <a:endParaRPr sz="1200" u="sng">
              <a:solidFill>
                <a:schemeClr val="hlink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 u="sng">
              <a:solidFill>
                <a:schemeClr val="hlink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Version 1.0.0</a:t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F2328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Identifier DOI:10.5281/zenodo.</a:t>
            </a:r>
            <a:endParaRPr sz="1200" u="sng">
              <a:solidFill>
                <a:schemeClr val="hlink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 u="sng">
              <a:solidFill>
                <a:schemeClr val="hlink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Citation Castro, LJ. (2024, September 20). Adding Bioschemas Dataset and ComputationalTool markup to GitHub pages. Zenodo. https://doi.org/10.5281/zenodo.</a:t>
            </a:r>
            <a:endParaRPr sz="1200" u="sng">
              <a:solidFill>
                <a:schemeClr val="hlink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marR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33" name="Google Shape;233;g3027b70290e_0_1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g3027b70290e_0_167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5" name="Google Shape;235;g3027b70290e_0_1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7948" y="987175"/>
            <a:ext cx="169400" cy="22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g3027b70290e_0_1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713" y="1473225"/>
            <a:ext cx="281875" cy="22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3027b70290e_0_1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7950" y="1889625"/>
            <a:ext cx="169400" cy="19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g3027b70290e_0_16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0200" y="2294954"/>
            <a:ext cx="224900" cy="224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g3027b70290e_0_16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0200" y="2753534"/>
            <a:ext cx="224900" cy="179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g3027b70290e_0_16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0200" y="3116650"/>
            <a:ext cx="224900" cy="22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g3027b70290e_0_16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90200" y="3602900"/>
            <a:ext cx="224900" cy="22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g3027b70290e_0_16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1725" y="4039975"/>
            <a:ext cx="281850" cy="28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3029d4b0444_0_25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2" name="Google Shape;902;g3029d4b0444_0_25"/>
          <p:cNvSpPr txBox="1"/>
          <p:nvPr>
            <p:ph type="title"/>
          </p:nvPr>
        </p:nvSpPr>
        <p:spPr>
          <a:xfrm>
            <a:off x="311869" y="411511"/>
            <a:ext cx="80100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References</a:t>
            </a:r>
            <a:endParaRPr/>
          </a:p>
        </p:txBody>
      </p:sp>
      <p:sp>
        <p:nvSpPr>
          <p:cNvPr id="903" name="Google Shape;903;g3029d4b0444_0_25"/>
          <p:cNvSpPr txBox="1"/>
          <p:nvPr>
            <p:ph idx="1" type="body"/>
          </p:nvPr>
        </p:nvSpPr>
        <p:spPr>
          <a:xfrm>
            <a:off x="464000" y="1448425"/>
            <a:ext cx="8109300" cy="1541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/>
              <a:t>This tutorial includes information from other tutorials</a:t>
            </a:r>
            <a:endParaRPr sz="1600"/>
          </a:p>
          <a:p>
            <a:pPr indent="-279400" lvl="0" marL="355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Castro, L. J. (2024, February 7). Adding Bioschemas Dataset and ComputationalTool markup to GitHub pages. Zenodo. </a:t>
            </a:r>
            <a:r>
              <a:rPr lang="en-US" sz="1600" u="sng">
                <a:solidFill>
                  <a:schemeClr val="hlink"/>
                </a:solidFill>
                <a:hlinkClick r:id="rId3"/>
              </a:rPr>
              <a:t>https://doi.org/10.5281/zenodo.10629453</a:t>
            </a:r>
            <a:endParaRPr sz="1600"/>
          </a:p>
          <a:p>
            <a:pPr indent="-279400" lvl="0" marL="355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/>
              <a:t>Castro, L. J., Soiland-Reyes S., Grieb J., Weiland C. (2024, March 19). Practical web-based FDOs with RO-Crate and FAIR Signposting. Presented at FDO Summit 2024. Available at </a:t>
            </a:r>
            <a:r>
              <a:rPr lang="en-US" sz="1600" u="sng">
                <a:solidFill>
                  <a:schemeClr val="hlink"/>
                </a:solidFill>
                <a:hlinkClick r:id="rId4"/>
              </a:rPr>
              <a:t>https://drive.google.com/file/d/1TKxFpz4QcG9bGCrGOb8Zq9kZU-H0kc6S/view</a:t>
            </a:r>
            <a:r>
              <a:rPr lang="en-US" sz="1600"/>
              <a:t> </a:t>
            </a:r>
            <a:endParaRPr sz="1600"/>
          </a:p>
        </p:txBody>
      </p:sp>
      <p:pic>
        <p:nvPicPr>
          <p:cNvPr id="904" name="Google Shape;904;g3029d4b0444_0_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3029d4b0444_0_10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1" name="Google Shape;911;g3029d4b0444_0_10"/>
          <p:cNvSpPr txBox="1"/>
          <p:nvPr>
            <p:ph type="title"/>
          </p:nvPr>
        </p:nvSpPr>
        <p:spPr>
          <a:xfrm>
            <a:off x="311869" y="411511"/>
            <a:ext cx="80100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Images</a:t>
            </a:r>
            <a:endParaRPr/>
          </a:p>
        </p:txBody>
      </p:sp>
      <p:sp>
        <p:nvSpPr>
          <p:cNvPr id="912" name="Google Shape;912;g3029d4b0444_0_10"/>
          <p:cNvSpPr txBox="1"/>
          <p:nvPr>
            <p:ph idx="1" type="body"/>
          </p:nvPr>
        </p:nvSpPr>
        <p:spPr>
          <a:xfrm>
            <a:off x="124313" y="915019"/>
            <a:ext cx="4234500" cy="3740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34950" lvl="0" marL="355600" rtl="0" algn="l">
              <a:spcBef>
                <a:spcPts val="50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ZB MED, taken from internal documents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NFDI4DataScience, taken from </a:t>
            </a:r>
            <a:r>
              <a:rPr lang="en-US" sz="900" u="sng">
                <a:hlinkClick r:id="rId3"/>
              </a:rPr>
              <a:t>https://www.nfdi4datascience.de/contact/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AIKG-SD, taken from </a:t>
            </a:r>
            <a:r>
              <a:rPr lang="en-US" sz="900" u="sng">
                <a:solidFill>
                  <a:schemeClr val="hlink"/>
                </a:solidFill>
                <a:hlinkClick r:id="rId4"/>
              </a:rPr>
              <a:t>https://sites.google.com/view/aikg-sd-summer-school-day-2024/startseite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EOSC Future, taken from </a:t>
            </a:r>
            <a:r>
              <a:rPr lang="en-US" sz="900" u="sng">
                <a:solidFill>
                  <a:schemeClr val="hlink"/>
                </a:solidFill>
                <a:hlinkClick r:id="rId5"/>
              </a:rPr>
              <a:t>https://eoscfuture.eu/wp-content/uploads/2021/09/EOSC-Future-Brand-Guidelines.pdf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European Union flag, taken from </a:t>
            </a:r>
            <a:r>
              <a:rPr lang="en-US" sz="900" u="sng">
                <a:solidFill>
                  <a:schemeClr val="hlink"/>
                </a:solidFill>
                <a:hlinkClick r:id="rId6"/>
              </a:rPr>
              <a:t>https://european-union.europa.eu/principles-countries-history/symbols/european-flag_en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DFG, modified from </a:t>
            </a:r>
            <a:r>
              <a:rPr lang="en-US" sz="900" u="sng">
                <a:solidFill>
                  <a:schemeClr val="hlink"/>
                </a:solidFill>
                <a:hlinkClick r:id="rId7"/>
              </a:rPr>
              <a:t>https://www.dfg.de/de/service/logo-corporate-design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KI 2024, taken from https://www.informatik.uni-wuerzburg.de/ki24/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FORCE11, taken from </a:t>
            </a:r>
            <a:r>
              <a:rPr lang="en-US" sz="900" u="sng">
                <a:solidFill>
                  <a:schemeClr val="hlink"/>
                </a:solidFill>
                <a:hlinkClick r:id="rId8"/>
              </a:rPr>
              <a:t>https://force11.org/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RDA, taken from </a:t>
            </a:r>
            <a:r>
              <a:rPr lang="en-US" sz="900" u="sng">
                <a:solidFill>
                  <a:schemeClr val="hlink"/>
                </a:solidFill>
                <a:hlinkClick r:id="rId9"/>
              </a:rPr>
              <a:t>https://www.rd-alliance.org/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ReSA, taken from </a:t>
            </a:r>
            <a:r>
              <a:rPr lang="en-US" sz="900" u="sng">
                <a:solidFill>
                  <a:schemeClr val="hlink"/>
                </a:solidFill>
                <a:hlinkClick r:id="rId10"/>
              </a:rPr>
              <a:t>https://www.researchsoft.org/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Semantic Web, taken from </a:t>
            </a:r>
            <a:r>
              <a:rPr lang="en-US" sz="900" u="sng">
                <a:solidFill>
                  <a:schemeClr val="hlink"/>
                </a:solidFill>
                <a:hlinkClick r:id="rId11"/>
              </a:rPr>
              <a:t>https://www.w3.org/2001/sw/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JSON-LD, taken from </a:t>
            </a:r>
            <a:r>
              <a:rPr lang="en-US" sz="900" u="sng">
                <a:solidFill>
                  <a:schemeClr val="hlink"/>
                </a:solidFill>
                <a:hlinkClick r:id="rId12"/>
              </a:rPr>
              <a:t>https://json-ld.org/images/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RDF, taken from </a:t>
            </a:r>
            <a:r>
              <a:rPr lang="en-US" sz="900" u="sng">
                <a:solidFill>
                  <a:schemeClr val="hlink"/>
                </a:solidFill>
                <a:hlinkClick r:id="rId13"/>
              </a:rPr>
              <a:t>https://commons.wikimedia.org/wiki/File:Rdf_logo.svg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PubMed screenshot, taken from </a:t>
            </a:r>
            <a:r>
              <a:rPr lang="en-US" sz="900" u="sng">
                <a:solidFill>
                  <a:schemeClr val="hlink"/>
                </a:solidFill>
                <a:hlinkClick r:id="rId14"/>
              </a:rPr>
              <a:t>https://pubmed.ncbi.nlm.nih.gov/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OpenAlex screenshot, taken from </a:t>
            </a:r>
            <a:r>
              <a:rPr lang="en-US" sz="900" u="sng">
                <a:solidFill>
                  <a:schemeClr val="hlink"/>
                </a:solidFill>
                <a:hlinkClick r:id="rId15"/>
              </a:rPr>
              <a:t>https://openalex.org/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Semantic spectrum, taken from </a:t>
            </a:r>
            <a:r>
              <a:rPr lang="en-US" sz="900" u="sng">
                <a:solidFill>
                  <a:schemeClr val="hlink"/>
                </a:solidFill>
                <a:hlinkClick r:id="rId16"/>
              </a:rPr>
              <a:t>https://doi.org/10.1145/956863.956932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GitHub metadata, taken from </a:t>
            </a:r>
            <a:r>
              <a:rPr lang="en-US" sz="900" u="sng">
                <a:solidFill>
                  <a:schemeClr val="hlink"/>
                </a:solidFill>
                <a:hlinkClick r:id="rId17"/>
              </a:rPr>
              <a:t>https://github.com/zbmed-semtec/BioHackOutcomes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Zenodo metadata, taken from </a:t>
            </a:r>
            <a:r>
              <a:rPr lang="en-US" sz="900" u="sng">
                <a:solidFill>
                  <a:schemeClr val="hlink"/>
                </a:solidFill>
                <a:hlinkClick r:id="rId18"/>
              </a:rPr>
              <a:t>https://zenodo.org/records/7341391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SOMEF screenshot, taken from </a:t>
            </a:r>
            <a:r>
              <a:rPr lang="en-US" sz="900" u="sng">
                <a:solidFill>
                  <a:schemeClr val="hlink"/>
                </a:solidFill>
                <a:hlinkClick r:id="rId19"/>
              </a:rPr>
              <a:t>https://somef.readthedocs.io/en/stable/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SOMEF VIDER screenshot, taken from </a:t>
            </a:r>
            <a:r>
              <a:rPr lang="en-US" sz="900" u="sng">
                <a:solidFill>
                  <a:schemeClr val="hlink"/>
                </a:solidFill>
                <a:hlinkClick r:id="rId20"/>
              </a:rPr>
              <a:t>https://somef.linkeddata.es/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GitHub, SVG taken from </a:t>
            </a:r>
            <a:r>
              <a:rPr lang="en-US" sz="900" u="sng">
                <a:solidFill>
                  <a:schemeClr val="hlink"/>
                </a:solidFill>
                <a:hlinkClick r:id="rId21"/>
              </a:rPr>
              <a:t>https://github.com/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GitLab, SVG taken from </a:t>
            </a:r>
            <a:r>
              <a:rPr lang="en-US" sz="900" u="sng">
                <a:hlinkClick r:id="rId22"/>
              </a:rPr>
              <a:t>https://gitlab.com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Zenodo, taken from </a:t>
            </a:r>
            <a:r>
              <a:rPr lang="en-US" sz="900" u="sng">
                <a:hlinkClick r:id="rId23"/>
              </a:rPr>
              <a:t>https://zenodo.org/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SWH archive, taken from </a:t>
            </a:r>
            <a:r>
              <a:rPr lang="en-US" sz="900" u="sng">
                <a:hlinkClick r:id="rId24"/>
              </a:rPr>
              <a:t>https://archive.softwareheritage.org/</a:t>
            </a:r>
            <a:endParaRPr sz="900"/>
          </a:p>
        </p:txBody>
      </p:sp>
      <p:sp>
        <p:nvSpPr>
          <p:cNvPr id="913" name="Google Shape;913;g3029d4b0444_0_10"/>
          <p:cNvSpPr txBox="1"/>
          <p:nvPr>
            <p:ph idx="1" type="body"/>
          </p:nvPr>
        </p:nvSpPr>
        <p:spPr>
          <a:xfrm>
            <a:off x="4589606" y="915019"/>
            <a:ext cx="4384500" cy="318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34950" lvl="0" marL="355600" rtl="0" algn="l">
              <a:spcBef>
                <a:spcPts val="50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ORCID, taken from </a:t>
            </a:r>
            <a:r>
              <a:rPr lang="en-US" sz="900" u="sng">
                <a:solidFill>
                  <a:schemeClr val="hlink"/>
                </a:solidFill>
                <a:hlinkClick r:id="rId25"/>
              </a:rPr>
              <a:t>https://orcid.org/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CFF, partial screenshot taken from </a:t>
            </a:r>
            <a:r>
              <a:rPr lang="en-US" sz="900" u="sng">
                <a:solidFill>
                  <a:schemeClr val="hlink"/>
                </a:solidFill>
                <a:hlinkClick r:id="rId26"/>
              </a:rPr>
              <a:t>https://citation-file-format.github.io/</a:t>
            </a:r>
            <a:r>
              <a:rPr lang="en-US" sz="900"/>
              <a:t> and </a:t>
            </a:r>
            <a:r>
              <a:rPr lang="en-US" sz="900" u="sng">
                <a:solidFill>
                  <a:schemeClr val="hlink"/>
                </a:solidFill>
                <a:hlinkClick r:id="rId27"/>
              </a:rPr>
              <a:t>https://citation-file-format.github.io/cff-initializer-javascript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bio.tools, partial screenshot taken from </a:t>
            </a:r>
            <a:r>
              <a:rPr lang="en-US" sz="900" u="sng">
                <a:solidFill>
                  <a:schemeClr val="hlink"/>
                </a:solidFill>
                <a:hlinkClick r:id="rId28"/>
              </a:rPr>
              <a:t>https://bio.tools/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NFDI, taken from </a:t>
            </a:r>
            <a:r>
              <a:rPr lang="en-US" sz="900" u="sng">
                <a:solidFill>
                  <a:schemeClr val="hlink"/>
                </a:solidFill>
                <a:hlinkClick r:id="rId29"/>
              </a:rPr>
              <a:t>https://www.nfdi.de/downloads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Research Software Directory, partial screenshot taken from </a:t>
            </a:r>
            <a:r>
              <a:rPr lang="en-US" sz="900" u="sng">
                <a:solidFill>
                  <a:schemeClr val="hlink"/>
                </a:solidFill>
                <a:hlinkClick r:id="rId30"/>
              </a:rPr>
              <a:t>https://research-software-directory.org/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Schema.org, partial screenshot from </a:t>
            </a:r>
            <a:r>
              <a:rPr lang="en-US" sz="900" u="sng">
                <a:solidFill>
                  <a:schemeClr val="hlink"/>
                </a:solidFill>
                <a:hlinkClick r:id="rId31"/>
              </a:rPr>
              <a:t>https://schema.org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Bioschemas, partial screenshot from </a:t>
            </a:r>
            <a:r>
              <a:rPr lang="en-US" sz="900" u="sng">
                <a:solidFill>
                  <a:schemeClr val="hlink"/>
                </a:solidFill>
                <a:hlinkClick r:id="rId32"/>
              </a:rPr>
              <a:t>https://bioschemas.org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schemas.science, modification of Bioschemas and partial screenshot from </a:t>
            </a:r>
            <a:r>
              <a:rPr lang="en-US" sz="900" u="sng">
                <a:solidFill>
                  <a:schemeClr val="hlink"/>
                </a:solidFill>
                <a:hlinkClick r:id="rId33"/>
              </a:rPr>
              <a:t>https://schemas.science/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ELIXIR, modified from https://elixir-europe.org/services/compute/aai/login-guidelines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maDMP diagram, taken from </a:t>
            </a:r>
            <a:r>
              <a:rPr lang="en-US" sz="900" u="sng">
                <a:solidFill>
                  <a:schemeClr val="hlink"/>
                </a:solidFill>
                <a:hlinkClick r:id="rId34"/>
              </a:rPr>
              <a:t>https://github.com/RDA-DMP-Common/RDA-DMP-Common-Standard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eScience Centre SMP, taken from </a:t>
            </a:r>
            <a:r>
              <a:rPr lang="en-US" sz="900" u="sng">
                <a:solidFill>
                  <a:schemeClr val="hlink"/>
                </a:solidFill>
                <a:hlinkClick r:id="rId35"/>
              </a:rPr>
              <a:t>https://doi.org/10.5281/zenodo.7248877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ELIXIR SMP, partial screenshot taken from </a:t>
            </a:r>
            <a:r>
              <a:rPr lang="en-US" sz="900" u="sng">
                <a:solidFill>
                  <a:schemeClr val="hlink"/>
                </a:solidFill>
                <a:hlinkClick r:id="rId36"/>
              </a:rPr>
              <a:t>https://smw.ds-wizard.org/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MPDL SMP, partial screenshot take from </a:t>
            </a:r>
            <a:r>
              <a:rPr lang="en-US" sz="900" u="sng">
                <a:solidFill>
                  <a:schemeClr val="hlink"/>
                </a:solidFill>
                <a:hlinkClick r:id="rId37"/>
              </a:rPr>
              <a:t>https://rdm.mpdl.mpg.de/2022/12/09/smp-template-available/</a:t>
            </a:r>
            <a:r>
              <a:rPr lang="en-US" sz="900"/>
              <a:t>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ZB MED maSMP types, partial screenshot taken from </a:t>
            </a:r>
            <a:r>
              <a:rPr lang="en-US" sz="900" u="sng">
                <a:solidFill>
                  <a:schemeClr val="hlink"/>
                </a:solidFill>
                <a:hlinkClick r:id="rId38"/>
              </a:rPr>
              <a:t>https://discovery.biothings.io/ns/maSMP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ZB MED maSMP profiles, partial screenshot taken from </a:t>
            </a:r>
            <a:r>
              <a:rPr lang="en-US" sz="900" u="sng">
                <a:solidFill>
                  <a:schemeClr val="hlink"/>
                </a:solidFill>
                <a:hlinkClick r:id="rId39"/>
              </a:rPr>
              <a:t>https://discovery.biothings.io/ns/maSMPProfiles</a:t>
            </a:r>
            <a:r>
              <a:rPr lang="en-US" sz="900"/>
              <a:t>  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maSMP, MLentory and maPlan logos CC-By 4.0, credits to Leyla Jael Castro</a:t>
            </a:r>
            <a:endParaRPr sz="900"/>
          </a:p>
          <a:p>
            <a:pPr indent="-234950" lvl="0" marL="355600" rtl="0" algn="l"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-US" sz="900"/>
              <a:t>We use free SVG icons from </a:t>
            </a:r>
            <a:r>
              <a:rPr lang="en-US" sz="900" u="sng">
                <a:solidFill>
                  <a:schemeClr val="hlink"/>
                </a:solidFill>
                <a:hlinkClick r:id="rId40"/>
              </a:rPr>
              <a:t>Font Awesone</a:t>
            </a:r>
            <a:endParaRPr sz="900"/>
          </a:p>
        </p:txBody>
      </p:sp>
      <p:pic>
        <p:nvPicPr>
          <p:cNvPr id="914" name="Google Shape;914;g3029d4b0444_0_10"/>
          <p:cNvPicPr preferRelativeResize="0"/>
          <p:nvPr/>
        </p:nvPicPr>
        <p:blipFill rotWithShape="1">
          <a:blip r:embed="rId41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3029d4b0444_0_0"/>
          <p:cNvSpPr txBox="1"/>
          <p:nvPr>
            <p:ph idx="1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1" name="Google Shape;921;g3029d4b0444_0_0"/>
          <p:cNvSpPr txBox="1"/>
          <p:nvPr>
            <p:ph type="title"/>
          </p:nvPr>
        </p:nvSpPr>
        <p:spPr>
          <a:xfrm>
            <a:off x="311869" y="411511"/>
            <a:ext cx="80100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Acknowledgements</a:t>
            </a:r>
            <a:endParaRPr/>
          </a:p>
        </p:txBody>
      </p:sp>
      <p:sp>
        <p:nvSpPr>
          <p:cNvPr id="922" name="Google Shape;922;g3029d4b0444_0_0"/>
          <p:cNvSpPr txBox="1"/>
          <p:nvPr>
            <p:ph idx="1" type="body"/>
          </p:nvPr>
        </p:nvSpPr>
        <p:spPr>
          <a:xfrm>
            <a:off x="718625" y="1753225"/>
            <a:ext cx="7603200" cy="92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This work has been partially funded by the </a:t>
            </a:r>
            <a:r>
              <a:rPr lang="en-US" sz="2000" u="sng">
                <a:solidFill>
                  <a:schemeClr val="lt2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German Research Foundation (DFG)</a:t>
            </a:r>
            <a:r>
              <a:rPr lang="en-US" sz="2000">
                <a:solidFill>
                  <a:srgbClr val="1F2328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</a:rPr>
              <a:t> through the grant for NFDI4DataScience No. </a:t>
            </a:r>
            <a:r>
              <a:rPr lang="en-US" sz="2000" u="sng">
                <a:solidFill>
                  <a:schemeClr val="lt2"/>
                </a:solidFill>
                <a:highlight>
                  <a:srgbClr val="FFFFFF"/>
                </a:highlight>
                <a:latin typeface="Noto Sans"/>
                <a:ea typeface="Noto Sans"/>
                <a:cs typeface="Noto Sans"/>
                <a:sym typeface="Noto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460234259</a:t>
            </a:r>
            <a:endParaRPr sz="2000">
              <a:solidFill>
                <a:schemeClr val="lt2"/>
              </a:solidFill>
            </a:endParaRPr>
          </a:p>
        </p:txBody>
      </p:sp>
      <p:pic>
        <p:nvPicPr>
          <p:cNvPr id="923" name="Google Shape;923;g3029d4b0444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11"/>
          <p:cNvSpPr/>
          <p:nvPr/>
        </p:nvSpPr>
        <p:spPr>
          <a:xfrm>
            <a:off x="8558460" y="4992030"/>
            <a:ext cx="267600" cy="1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11"/>
          <p:cNvSpPr/>
          <p:nvPr/>
        </p:nvSpPr>
        <p:spPr>
          <a:xfrm>
            <a:off x="5422140" y="4283049"/>
            <a:ext cx="2399700" cy="371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0" name="Google Shape;930;p11"/>
          <p:cNvSpPr/>
          <p:nvPr/>
        </p:nvSpPr>
        <p:spPr>
          <a:xfrm>
            <a:off x="201507" y="188564"/>
            <a:ext cx="2703300" cy="455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b="1" i="0" lang="en-US" sz="3100" u="none" cap="none" strike="noStrike">
                <a:solidFill>
                  <a:srgbClr val="4B4B4D"/>
                </a:solidFill>
                <a:latin typeface="Arial Narrow"/>
                <a:ea typeface="Arial Narrow"/>
                <a:cs typeface="Arial Narrow"/>
                <a:sym typeface="Arial Narrow"/>
              </a:rPr>
              <a:t>Thanks! Danke!</a:t>
            </a:r>
            <a:endParaRPr b="0" i="0" sz="3100" u="none" cap="none" strike="noStrike">
              <a:solidFill>
                <a:srgbClr val="4B4B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1" name="Google Shape;931;p11"/>
          <p:cNvSpPr txBox="1"/>
          <p:nvPr/>
        </p:nvSpPr>
        <p:spPr>
          <a:xfrm flipH="1">
            <a:off x="3236028" y="3877895"/>
            <a:ext cx="5653800" cy="9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US" sz="1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Leyla Jael Castro</a:t>
            </a:r>
            <a:endParaRPr b="0" i="0" sz="19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r>
              <a:rPr b="0" i="0" lang="en-US" sz="1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Semantic Retrieval Team at </a:t>
            </a:r>
            <a:r>
              <a:rPr b="0" i="0" lang="en-US" sz="1900" u="sng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ZB MED</a:t>
            </a:r>
            <a:endParaRPr b="0" i="0" sz="1900" u="none" cap="none" strike="noStrik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r>
              <a:rPr b="0" i="0" lang="en-US" sz="1900" u="sng" cap="none" strike="noStrike">
                <a:solidFill>
                  <a:srgbClr val="D76C87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NFDI4DataScience</a:t>
            </a:r>
            <a:endParaRPr b="0" i="0" sz="1900" u="none" cap="none" strike="noStrike">
              <a:solidFill>
                <a:srgbClr val="D76C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32" name="Google Shape;932;p11"/>
          <p:cNvSpPr txBox="1"/>
          <p:nvPr/>
        </p:nvSpPr>
        <p:spPr>
          <a:xfrm flipH="1">
            <a:off x="275404" y="1092274"/>
            <a:ext cx="5338200" cy="24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550" lIns="71100" spcFirstLastPara="1" rIns="71100" wrap="square" tIns="355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you use this tutorial/training material, please cite it as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Castro, L. J. (2024, September 19). Introduction and tutorial on Metadata and SMPs for FAIR research software. 47th German Conference on Artificial Intelligence (KI 2024), Würzburg, Germany. Zenodo. </a:t>
            </a: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https://doi.org/10.5281/zenodo.13799879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Special thanks to the SemTec team at ZB MED, in particular authors and contributors behind the maSMP  metadata schema (see </a:t>
            </a:r>
            <a:r>
              <a:rPr lang="en-US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https://zbmed-semtec.github.io/maSMPs/about/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33" name="Google Shape;933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22818" y="7415"/>
            <a:ext cx="1909063" cy="14021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009aef704f_0_271"/>
          <p:cNvSpPr txBox="1"/>
          <p:nvPr>
            <p:ph idx="12" type="sldNum"/>
          </p:nvPr>
        </p:nvSpPr>
        <p:spPr>
          <a:xfrm>
            <a:off x="8508376" y="4929747"/>
            <a:ext cx="512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550" lIns="71100" spcFirstLastPara="1" rIns="71100" wrap="square" tIns="3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48" name="Google Shape;248;g3009aef704f_0_271"/>
          <p:cNvSpPr/>
          <p:nvPr/>
        </p:nvSpPr>
        <p:spPr>
          <a:xfrm>
            <a:off x="4151300" y="3885750"/>
            <a:ext cx="4840500" cy="1044000"/>
          </a:xfrm>
          <a:prstGeom prst="horizontalScroll">
            <a:avLst>
              <a:gd fmla="val 125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1100" lIns="71100" spcFirstLastPara="1" rIns="71100" wrap="square" tIns="711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ELIXIR SMPs</a:t>
            </a:r>
            <a:endParaRPr sz="11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49" name="Google Shape;249;g3009aef704f_0_271"/>
          <p:cNvSpPr txBox="1"/>
          <p:nvPr>
            <p:ph idx="4294967295" type="body"/>
          </p:nvPr>
        </p:nvSpPr>
        <p:spPr>
          <a:xfrm>
            <a:off x="238100" y="224625"/>
            <a:ext cx="3837000" cy="3695100"/>
          </a:xfrm>
          <a:prstGeom prst="rect">
            <a:avLst/>
          </a:prstGeom>
          <a:noFill/>
        </p:spPr>
        <p:txBody>
          <a:bodyPr anchorCtr="0" anchor="t" bIns="35550" lIns="71100" spcFirstLastPara="1" rIns="71100" wrap="square" tIns="35550">
            <a:normAutofit/>
          </a:bodyPr>
          <a:lstStyle/>
          <a:p>
            <a:pPr indent="0" lvl="0" marL="0" rtl="0" algn="just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000"/>
              <a:t>A core </a:t>
            </a:r>
            <a:r>
              <a:rPr lang="en-US" sz="2000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element of Open Science is the use of Data Management Plans. </a:t>
            </a:r>
            <a:r>
              <a:rPr lang="en-US" sz="2000"/>
              <a:t>They describe the data management life cycle for the data to be collected, processed and/or generated within the lifetime of a particular project or activity. A Software Management Plan (SMP) plays the same role but for software.</a:t>
            </a:r>
            <a:endParaRPr sz="2000"/>
          </a:p>
        </p:txBody>
      </p:sp>
      <p:pic>
        <p:nvPicPr>
          <p:cNvPr id="250" name="Google Shape;250;g3009aef704f_0_2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028" y="4121402"/>
            <a:ext cx="760136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009aef704f_0_651"/>
          <p:cNvSpPr txBox="1"/>
          <p:nvPr>
            <p:ph type="title"/>
          </p:nvPr>
        </p:nvSpPr>
        <p:spPr>
          <a:xfrm>
            <a:off x="250650" y="298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ELIXIR Tools Platform Task force - Software Best Practices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6" name="Google Shape;256;g3009aef704f_0_651"/>
          <p:cNvSpPr txBox="1"/>
          <p:nvPr>
            <p:ph idx="1" type="body"/>
          </p:nvPr>
        </p:nvSpPr>
        <p:spPr>
          <a:xfrm>
            <a:off x="304675" y="1126900"/>
            <a:ext cx="3876300" cy="3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I</a:t>
            </a:r>
            <a:r>
              <a:rPr lang="en-US" sz="2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mproving the </a:t>
            </a:r>
            <a:r>
              <a:rPr b="1" lang="en-US" sz="20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rPr>
              <a:t>quality</a:t>
            </a:r>
            <a:r>
              <a:rPr lang="en-US" sz="2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and </a:t>
            </a:r>
            <a:r>
              <a:rPr b="1" lang="en-US" sz="20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rPr>
              <a:t>sustainability</a:t>
            </a:r>
            <a:r>
              <a:rPr lang="en-US" sz="2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of </a:t>
            </a:r>
            <a:r>
              <a:rPr b="1" lang="en-US" sz="20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rPr>
              <a:t>research software</a:t>
            </a:r>
            <a:r>
              <a:rPr lang="en-US" sz="2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by producing, </a:t>
            </a:r>
            <a:r>
              <a:rPr b="1" lang="en-US" sz="20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rPr>
              <a:t>adopting</a:t>
            </a:r>
            <a:r>
              <a:rPr lang="en-US" sz="2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lang="en-US" sz="20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rPr>
              <a:t>promoting</a:t>
            </a:r>
            <a:r>
              <a:rPr lang="en-US" sz="2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and </a:t>
            </a:r>
            <a:r>
              <a:rPr b="1" lang="en-US" sz="20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rPr>
              <a:t>measuring</a:t>
            </a:r>
            <a:r>
              <a:rPr lang="en-US" sz="2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information standards and best practices applied to software development life cycle. </a:t>
            </a:r>
            <a:endParaRPr sz="2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57" name="Google Shape;257;g3009aef704f_0_651"/>
          <p:cNvSpPr txBox="1"/>
          <p:nvPr/>
        </p:nvSpPr>
        <p:spPr>
          <a:xfrm>
            <a:off x="4915100" y="1176075"/>
            <a:ext cx="2722800" cy="23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rbel"/>
              <a:buChar char="●"/>
            </a:pPr>
            <a:r>
              <a:rPr b="0" i="0" lang="en-US" sz="15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José María Fernández (ES)</a:t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rbel"/>
              <a:buChar char="●"/>
            </a:pPr>
            <a:r>
              <a:rPr b="0" i="0" lang="en-US" sz="15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Dimitrios Bampalikis (SE)</a:t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rbel"/>
              <a:buChar char="●"/>
            </a:pPr>
            <a:r>
              <a:rPr b="0" i="0" lang="en-US" sz="15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Leyla Jael Castro (DE)</a:t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orbel"/>
              <a:buChar char="●"/>
            </a:pPr>
            <a:r>
              <a:rPr b="0" i="0" lang="en-US" sz="15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Renato Alves (DE)</a:t>
            </a:r>
            <a:endParaRPr b="0" i="0" sz="15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latin typeface="Corbel"/>
                <a:ea typeface="Corbel"/>
                <a:cs typeface="Corbel"/>
                <a:sym typeface="Corbel"/>
              </a:rPr>
              <a:t>Eva Martin del Pico (ES)</a:t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latin typeface="Corbel"/>
                <a:ea typeface="Corbel"/>
                <a:cs typeface="Corbel"/>
                <a:sym typeface="Corbel"/>
              </a:rPr>
              <a:t>Fotis Psomopoulos (GR)</a:t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latin typeface="Corbel"/>
                <a:ea typeface="Corbel"/>
                <a:cs typeface="Corbel"/>
                <a:sym typeface="Corbel"/>
              </a:rPr>
              <a:t>Shoaib Sufi (UK)</a:t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-3238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orbel"/>
              <a:buChar char="●"/>
            </a:pPr>
            <a:r>
              <a:rPr lang="en-US" sz="1500">
                <a:latin typeface="Corbel"/>
                <a:ea typeface="Corbel"/>
                <a:cs typeface="Corbel"/>
                <a:sym typeface="Corbel"/>
              </a:rPr>
              <a:t>Allegra Via (IT)</a:t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5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5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58" name="Google Shape;258;g3009aef704f_0_651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9" name="Google Shape;259;g3009aef704f_0_651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60" name="Google Shape;260;g3009aef704f_0_6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009aef704f_0_252"/>
          <p:cNvSpPr txBox="1"/>
          <p:nvPr>
            <p:ph type="title"/>
          </p:nvPr>
        </p:nvSpPr>
        <p:spPr>
          <a:xfrm>
            <a:off x="226225" y="2862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en-US">
                <a:solidFill>
                  <a:schemeClr val="dk1"/>
                </a:solidFill>
              </a:rPr>
              <a:t>The ELIXIR Software Management Plan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66" name="Google Shape;266;g3009aef704f_0_252"/>
          <p:cNvSpPr txBox="1"/>
          <p:nvPr>
            <p:ph idx="1" type="body"/>
          </p:nvPr>
        </p:nvSpPr>
        <p:spPr>
          <a:xfrm>
            <a:off x="421600" y="13845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94736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894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5782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US" sz="2200">
                <a:solidFill>
                  <a:schemeClr val="dk1"/>
                </a:solidFill>
              </a:rPr>
              <a:t>Similarly to Data Management Plans, SMP is an </a:t>
            </a:r>
            <a:r>
              <a:rPr b="1" lang="en-US" sz="2200">
                <a:solidFill>
                  <a:schemeClr val="accent1"/>
                </a:solidFill>
              </a:rPr>
              <a:t>awareness</a:t>
            </a:r>
            <a:r>
              <a:rPr lang="en-US" sz="2200">
                <a:solidFill>
                  <a:schemeClr val="dk1"/>
                </a:solidFill>
              </a:rPr>
              <a:t> tool.</a:t>
            </a:r>
            <a:endParaRPr sz="2200">
              <a:solidFill>
                <a:schemeClr val="dk1"/>
              </a:solidFill>
            </a:endParaRPr>
          </a:p>
          <a:p>
            <a:pPr indent="-35782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US" sz="2200">
                <a:solidFill>
                  <a:schemeClr val="dk1"/>
                </a:solidFill>
              </a:rPr>
              <a:t>Think in advance about the software that will be developed</a:t>
            </a:r>
            <a:endParaRPr sz="2200">
              <a:solidFill>
                <a:schemeClr val="dk1"/>
              </a:solidFill>
            </a:endParaRPr>
          </a:p>
          <a:p>
            <a:pPr indent="-35782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US" sz="2200">
                <a:solidFill>
                  <a:schemeClr val="dk1"/>
                </a:solidFill>
              </a:rPr>
              <a:t>Think about most important parts of software project</a:t>
            </a:r>
            <a:endParaRPr sz="2200">
              <a:solidFill>
                <a:schemeClr val="dk1"/>
              </a:solidFill>
            </a:endParaRPr>
          </a:p>
          <a:p>
            <a:pPr indent="-35782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US" sz="2200">
                <a:solidFill>
                  <a:schemeClr val="dk1"/>
                </a:solidFill>
              </a:rPr>
              <a:t>Think about roles and responsibilities in software project</a:t>
            </a:r>
            <a:endParaRPr sz="2200">
              <a:solidFill>
                <a:schemeClr val="dk1"/>
              </a:solidFill>
            </a:endParaRPr>
          </a:p>
          <a:p>
            <a:pPr indent="-357822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US" sz="2200">
                <a:solidFill>
                  <a:schemeClr val="dk1"/>
                </a:solidFill>
              </a:rPr>
              <a:t>Use it as a guide for everyone involved in the project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94736"/>
              <a:buNone/>
            </a:pPr>
            <a:r>
              <a:t/>
            </a:r>
            <a:endParaRPr/>
          </a:p>
        </p:txBody>
      </p:sp>
      <p:sp>
        <p:nvSpPr>
          <p:cNvPr id="267" name="Google Shape;267;g3009aef704f_0_252"/>
          <p:cNvSpPr/>
          <p:nvPr/>
        </p:nvSpPr>
        <p:spPr>
          <a:xfrm>
            <a:off x="718350" y="976925"/>
            <a:ext cx="7707300" cy="1024500"/>
          </a:xfrm>
          <a:prstGeom prst="roundRect">
            <a:avLst>
              <a:gd fmla="val 16667" name="adj"/>
            </a:avLst>
          </a:prstGeom>
          <a:solidFill>
            <a:srgbClr val="F9B266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-US" sz="23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Towards a unified approach to software development and management in ELIXIR</a:t>
            </a:r>
            <a:endParaRPr b="0" i="0" sz="23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68" name="Google Shape;268;g3009aef704f_0_252"/>
          <p:cNvSpPr txBox="1"/>
          <p:nvPr>
            <p:ph idx="12" type="sldNum"/>
          </p:nvPr>
        </p:nvSpPr>
        <p:spPr>
          <a:xfrm>
            <a:off x="8472458" y="4663217"/>
            <a:ext cx="5487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69" name="Google Shape;269;g3009aef704f_0_2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0652" y="99075"/>
            <a:ext cx="980648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g3009aef704f_0_252"/>
          <p:cNvSpPr txBox="1"/>
          <p:nvPr>
            <p:ph idx="2" type="sldNum"/>
          </p:nvPr>
        </p:nvSpPr>
        <p:spPr>
          <a:xfrm>
            <a:off x="8573106" y="4992053"/>
            <a:ext cx="360000" cy="138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acet">
  <a:themeElements>
    <a:clrScheme name="Aspect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itel/Zwischentitel">
  <a:themeElements>
    <a:clrScheme name="ZBMEDVorgaben">
      <a:dk1>
        <a:srgbClr val="4B4B4D"/>
      </a:dk1>
      <a:lt1>
        <a:srgbClr val="FFFFFF"/>
      </a:lt1>
      <a:dk2>
        <a:srgbClr val="1D1D1E"/>
      </a:dk2>
      <a:lt2>
        <a:srgbClr val="F6F6F6"/>
      </a:lt2>
      <a:accent1>
        <a:srgbClr val="99BFD9"/>
      </a:accent1>
      <a:accent2>
        <a:srgbClr val="375B9A"/>
      </a:accent2>
      <a:accent3>
        <a:srgbClr val="26344C"/>
      </a:accent3>
      <a:accent4>
        <a:srgbClr val="EE7F00"/>
      </a:accent4>
      <a:accent5>
        <a:srgbClr val="CC0824"/>
      </a:accent5>
      <a:accent6>
        <a:srgbClr val="EE7F00"/>
      </a:accent6>
      <a:hlink>
        <a:srgbClr val="4B4B4D"/>
      </a:hlink>
      <a:folHlink>
        <a:srgbClr val="4B4B4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resentation8">
  <a:themeElements>
    <a:clrScheme name="Corporate Colors">
      <a:dk1>
        <a:srgbClr val="000000"/>
      </a:dk1>
      <a:lt1>
        <a:srgbClr val="FFFFFF"/>
      </a:lt1>
      <a:dk2>
        <a:srgbClr val="000000"/>
      </a:dk2>
      <a:lt2>
        <a:srgbClr val="EF7D00"/>
      </a:lt2>
      <a:accent1>
        <a:srgbClr val="CD1720"/>
      </a:accent1>
      <a:accent2>
        <a:srgbClr val="4A4A49"/>
      </a:accent2>
      <a:accent3>
        <a:srgbClr val="69BA7C"/>
      </a:accent3>
      <a:accent4>
        <a:srgbClr val="AAC811"/>
      </a:accent4>
      <a:accent5>
        <a:srgbClr val="7AC9DC"/>
      </a:accent5>
      <a:accent6>
        <a:srgbClr val="006FEA"/>
      </a:accent6>
      <a:hlink>
        <a:srgbClr val="4A4A49"/>
      </a:hlink>
      <a:folHlink>
        <a:srgbClr val="4A4A4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2015-03-18T15:43:46Z</dcterms:created>
  <dc:creator>Fabian Gail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ZB MED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Breitbild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29</vt:i4>
  </property>
</Properties>
</file>